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321" r:id="rId2"/>
    <p:sldId id="529" r:id="rId3"/>
    <p:sldId id="533" r:id="rId4"/>
    <p:sldId id="364" r:id="rId5"/>
    <p:sldId id="279" r:id="rId6"/>
    <p:sldId id="531" r:id="rId7"/>
    <p:sldId id="399" r:id="rId8"/>
    <p:sldId id="535" r:id="rId9"/>
    <p:sldId id="532" r:id="rId10"/>
    <p:sldId id="534" r:id="rId11"/>
    <p:sldId id="401" r:id="rId12"/>
    <p:sldId id="386" r:id="rId13"/>
    <p:sldId id="282" r:id="rId14"/>
    <p:sldId id="281" r:id="rId15"/>
    <p:sldId id="284" r:id="rId16"/>
    <p:sldId id="536" r:id="rId17"/>
    <p:sldId id="286" r:id="rId18"/>
    <p:sldId id="287" r:id="rId19"/>
    <p:sldId id="400" r:id="rId20"/>
    <p:sldId id="290" r:id="rId21"/>
    <p:sldId id="405" r:id="rId22"/>
    <p:sldId id="293" r:id="rId23"/>
    <p:sldId id="500" r:id="rId24"/>
    <p:sldId id="296" r:id="rId25"/>
    <p:sldId id="297" r:id="rId26"/>
    <p:sldId id="298" r:id="rId27"/>
    <p:sldId id="299" r:id="rId28"/>
    <p:sldId id="304" r:id="rId29"/>
    <p:sldId id="305" r:id="rId30"/>
    <p:sldId id="530" r:id="rId31"/>
    <p:sldId id="313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2F2"/>
    <a:srgbClr val="6C1D35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44" autoAdjust="0"/>
    <p:restoredTop sz="95336" autoAdjust="0"/>
  </p:normalViewPr>
  <p:slideViewPr>
    <p:cSldViewPr snapToGrid="0">
      <p:cViewPr varScale="1">
        <p:scale>
          <a:sx n="95" d="100"/>
          <a:sy n="95" d="100"/>
        </p:scale>
        <p:origin x="216" y="73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A509BF-53EE-4D84-844F-BEC1430829BC}" type="datetimeFigureOut">
              <a:rPr lang="en-US" smtClean="0"/>
              <a:t>10/18/24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2B6879-5321-45FF-A6AE-E6B1BB62CB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7419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The University of Adelaide, School of Computer Science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F0099BBB-8DDB-4FDC-B732-49E73D96D313}" type="datetime3">
              <a:rPr lang="en-US" smtClean="0"/>
              <a:t>18 October 2024</a:t>
            </a:fld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Chapter 2 — Instructions: Language of the Computer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D67176E-D0DA-4D40-9114-1A30A59F807E}" type="slidenum">
              <a:rPr lang="en-US"/>
              <a:pPr/>
              <a:t>2</a:t>
            </a:fld>
            <a:endParaRPr lang="en-US"/>
          </a:p>
        </p:txBody>
      </p:sp>
      <p:sp>
        <p:nvSpPr>
          <p:cNvPr id="243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37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253684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The University of Adelaide, School of Computer Science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E1E381A1-3897-42F4-8CDB-DD9550178870}" type="datetime3">
              <a:rPr lang="en-US" smtClean="0"/>
              <a:t>18 October 2024</a:t>
            </a:fld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Chapter 2 — Instructions: Language of the Computer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D67176E-D0DA-4D40-9114-1A30A59F807E}" type="slidenum">
              <a:rPr lang="en-US"/>
              <a:pPr/>
              <a:t>17</a:t>
            </a:fld>
            <a:endParaRPr lang="en-US"/>
          </a:p>
        </p:txBody>
      </p:sp>
      <p:sp>
        <p:nvSpPr>
          <p:cNvPr id="243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37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285286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The University of Adelaide, School of Computer Science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C2054041-EEE1-4227-965F-DC2D19F0AD30}" type="datetime3">
              <a:rPr lang="en-US" smtClean="0"/>
              <a:t>18 October 2024</a:t>
            </a:fld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Chapter 2 — Instructions: Language of the Computer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D67176E-D0DA-4D40-9114-1A30A59F807E}" type="slidenum">
              <a:rPr lang="en-US"/>
              <a:pPr/>
              <a:t>18</a:t>
            </a:fld>
            <a:endParaRPr lang="en-US"/>
          </a:p>
        </p:txBody>
      </p:sp>
      <p:sp>
        <p:nvSpPr>
          <p:cNvPr id="243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37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799623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>
            <a:extLst>
              <a:ext uri="{FF2B5EF4-FFF2-40B4-BE49-F238E27FC236}">
                <a16:creationId xmlns:a16="http://schemas.microsoft.com/office/drawing/2014/main" id="{5AE1B491-10C4-4AB9-A65F-6BE6A7BDF1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0C42C4F4-178A-4B22-A3F9-4C37BE75D512}" type="slidenum">
              <a:rPr lang="en-US" altLang="en-US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19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8435" name="Rectangle 2">
            <a:extLst>
              <a:ext uri="{FF2B5EF4-FFF2-40B4-BE49-F238E27FC236}">
                <a16:creationId xmlns:a16="http://schemas.microsoft.com/office/drawing/2014/main" id="{EEBD8685-156E-456D-98FB-94DFCE01B65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>
            <a:extLst>
              <a:ext uri="{FF2B5EF4-FFF2-40B4-BE49-F238E27FC236}">
                <a16:creationId xmlns:a16="http://schemas.microsoft.com/office/drawing/2014/main" id="{F5090E63-2DEF-4E92-ABCE-A973C1112A1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The University of Adelaide, School of Computer Science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DDB11346-78A8-49A3-97AC-47C7F0A01256}" type="datetime3">
              <a:rPr lang="en-US" smtClean="0"/>
              <a:t>18 October 2024</a:t>
            </a:fld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Chapter 2 — Instructions: Language of the Computer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D67176E-D0DA-4D40-9114-1A30A59F807E}" type="slidenum">
              <a:rPr lang="en-US"/>
              <a:pPr/>
              <a:t>20</a:t>
            </a:fld>
            <a:endParaRPr lang="en-US"/>
          </a:p>
        </p:txBody>
      </p:sp>
      <p:sp>
        <p:nvSpPr>
          <p:cNvPr id="243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37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195454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>
            <a:extLst>
              <a:ext uri="{FF2B5EF4-FFF2-40B4-BE49-F238E27FC236}">
                <a16:creationId xmlns:a16="http://schemas.microsoft.com/office/drawing/2014/main" id="{1CC0E5D8-2FF3-4667-9CAF-96FC79B3FCA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C277CA04-4FDD-4911-B8E5-59A5A789F178}" type="slidenum">
              <a:rPr lang="en-US" altLang="en-US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21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20483" name="Rectangle 2">
            <a:extLst>
              <a:ext uri="{FF2B5EF4-FFF2-40B4-BE49-F238E27FC236}">
                <a16:creationId xmlns:a16="http://schemas.microsoft.com/office/drawing/2014/main" id="{7ADE663A-6A3A-45D2-962A-B2242FFFB9E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0484" name="Rectangle 3">
            <a:extLst>
              <a:ext uri="{FF2B5EF4-FFF2-40B4-BE49-F238E27FC236}">
                <a16:creationId xmlns:a16="http://schemas.microsoft.com/office/drawing/2014/main" id="{F0D2E44A-0F18-420E-A66A-88566BBEE57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The University of Adelaide, School of Computer Science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D12A10AC-6982-4C46-8F14-976F043F4720}" type="datetime3">
              <a:rPr lang="en-US" smtClean="0"/>
              <a:t>18 October 2024</a:t>
            </a:fld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Chapter 2 — Instructions: Language of the Computer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D67176E-D0DA-4D40-9114-1A30A59F807E}" type="slidenum">
              <a:rPr lang="en-US"/>
              <a:pPr/>
              <a:t>22</a:t>
            </a:fld>
            <a:endParaRPr lang="en-US"/>
          </a:p>
        </p:txBody>
      </p:sp>
      <p:sp>
        <p:nvSpPr>
          <p:cNvPr id="243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37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242874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4E36073B-6023-4CB4-94CC-35E4CF4DC96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D715A190-23AF-469D-AD69-4C9D7182CF6E}" type="slidenum">
              <a:rPr lang="en-US" altLang="en-US" sz="1200" smtClean="0"/>
              <a:pPr/>
              <a:t>23</a:t>
            </a:fld>
            <a:endParaRPr lang="en-US" altLang="en-US" sz="1200"/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83B33F1C-A409-44B9-AEC5-98EC8299702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3185FECB-CDDB-446F-93AA-3D52F307665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The University of Adelaide, School of Computer Science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A5A4FE0A-41B8-47C4-9B38-CA5370AB885F}" type="datetime3">
              <a:rPr lang="en-US" smtClean="0"/>
              <a:t>18 October 2024</a:t>
            </a:fld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Chapter 2 — Instructions: Language of the Computer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D67176E-D0DA-4D40-9114-1A30A59F807E}" type="slidenum">
              <a:rPr lang="en-US"/>
              <a:pPr/>
              <a:t>24</a:t>
            </a:fld>
            <a:endParaRPr lang="en-US"/>
          </a:p>
        </p:txBody>
      </p:sp>
      <p:sp>
        <p:nvSpPr>
          <p:cNvPr id="243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37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266140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The University of Adelaide, School of Computer Science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9C1AE55C-9EED-47B5-873E-8CC2F73085AF}" type="datetime3">
              <a:rPr lang="en-US" smtClean="0"/>
              <a:t>18 October 2024</a:t>
            </a:fld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Chapter 2 — Instructions: Language of the Computer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D67176E-D0DA-4D40-9114-1A30A59F807E}" type="slidenum">
              <a:rPr lang="en-US"/>
              <a:pPr/>
              <a:t>25</a:t>
            </a:fld>
            <a:endParaRPr lang="en-US"/>
          </a:p>
        </p:txBody>
      </p:sp>
      <p:sp>
        <p:nvSpPr>
          <p:cNvPr id="243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37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127693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The University of Adelaide, School of Computer Science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5D40523B-4C82-49F6-AECE-7BCDAFBE526A}" type="datetime3">
              <a:rPr lang="en-US" smtClean="0"/>
              <a:t>18 October 2024</a:t>
            </a:fld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Chapter 2 — Instructions: Language of the Computer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D67176E-D0DA-4D40-9114-1A30A59F807E}" type="slidenum">
              <a:rPr lang="en-US"/>
              <a:pPr/>
              <a:t>26</a:t>
            </a:fld>
            <a:endParaRPr lang="en-US"/>
          </a:p>
        </p:txBody>
      </p:sp>
      <p:sp>
        <p:nvSpPr>
          <p:cNvPr id="243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37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527348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>
            <a:extLst>
              <a:ext uri="{FF2B5EF4-FFF2-40B4-BE49-F238E27FC236}">
                <a16:creationId xmlns:a16="http://schemas.microsoft.com/office/drawing/2014/main" id="{9FFE93AB-1FA6-4933-863B-C05F053910D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E1D82101-E96A-4035-8059-E149466B70E9}" type="slidenum">
              <a:rPr lang="en-US" altLang="en-US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4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4339" name="Rectangle 2">
            <a:extLst>
              <a:ext uri="{FF2B5EF4-FFF2-40B4-BE49-F238E27FC236}">
                <a16:creationId xmlns:a16="http://schemas.microsoft.com/office/drawing/2014/main" id="{9870EDDF-86D4-459D-A4DC-D687C35A24D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4340" name="Rectangle 3">
            <a:extLst>
              <a:ext uri="{FF2B5EF4-FFF2-40B4-BE49-F238E27FC236}">
                <a16:creationId xmlns:a16="http://schemas.microsoft.com/office/drawing/2014/main" id="{4AAB3DBA-135D-4E99-94ED-CFD506E4F67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The University of Adelaide, School of Computer Science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D9393252-E7FF-44C0-BB08-C14DE7648F1E}" type="datetime3">
              <a:rPr lang="en-US" smtClean="0"/>
              <a:t>18 October 2024</a:t>
            </a:fld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Chapter 2 — Instructions: Language of the Computer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D67176E-D0DA-4D40-9114-1A30A59F807E}" type="slidenum">
              <a:rPr lang="en-US"/>
              <a:pPr/>
              <a:t>27</a:t>
            </a:fld>
            <a:endParaRPr lang="en-US"/>
          </a:p>
        </p:txBody>
      </p:sp>
      <p:sp>
        <p:nvSpPr>
          <p:cNvPr id="243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37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2739744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>
            <a:extLst>
              <a:ext uri="{FF2B5EF4-FFF2-40B4-BE49-F238E27FC236}">
                <a16:creationId xmlns:a16="http://schemas.microsoft.com/office/drawing/2014/main" id="{489A82F4-B139-4A62-91EF-4DFB240D5BF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313E11AB-CE29-4D66-9E2A-DC1D310ABCD9}" type="slidenum">
              <a:rPr lang="en-US" altLang="en-US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30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6147" name="Rectangle 2">
            <a:extLst>
              <a:ext uri="{FF2B5EF4-FFF2-40B4-BE49-F238E27FC236}">
                <a16:creationId xmlns:a16="http://schemas.microsoft.com/office/drawing/2014/main" id="{30DF2373-7E3F-4A18-B946-392DAAE0DCE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6148" name="Rectangle 3">
            <a:extLst>
              <a:ext uri="{FF2B5EF4-FFF2-40B4-BE49-F238E27FC236}">
                <a16:creationId xmlns:a16="http://schemas.microsoft.com/office/drawing/2014/main" id="{96B97268-8FBB-475A-A8C9-945BA51562A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The University of Adelaide, School of Computer Science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AC01E9C4-4BE7-4D55-9A2A-A948AB7F9C7D}" type="datetime3">
              <a:rPr lang="en-US" smtClean="0"/>
              <a:t>18 October 2024</a:t>
            </a:fld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Chapter 2 — Instructions: Language of the Computer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D67176E-D0DA-4D40-9114-1A30A59F807E}" type="slidenum">
              <a:rPr lang="en-US"/>
              <a:pPr/>
              <a:t>5</a:t>
            </a:fld>
            <a:endParaRPr lang="en-US"/>
          </a:p>
        </p:txBody>
      </p:sp>
      <p:sp>
        <p:nvSpPr>
          <p:cNvPr id="243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37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353305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>
            <a:extLst>
              <a:ext uri="{FF2B5EF4-FFF2-40B4-BE49-F238E27FC236}">
                <a16:creationId xmlns:a16="http://schemas.microsoft.com/office/drawing/2014/main" id="{EB6B4580-B7C6-4F7B-93B1-E2A8714D2F7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1248D3B8-A484-431A-919F-CBDCD0B8A384}" type="slidenum">
              <a:rPr lang="en-US" altLang="en-US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7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22531" name="Rectangle 2">
            <a:extLst>
              <a:ext uri="{FF2B5EF4-FFF2-40B4-BE49-F238E27FC236}">
                <a16:creationId xmlns:a16="http://schemas.microsoft.com/office/drawing/2014/main" id="{D2430B56-2CC3-4B88-A00C-2D8AFB85B8B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2" name="Rectangle 3">
            <a:extLst>
              <a:ext uri="{FF2B5EF4-FFF2-40B4-BE49-F238E27FC236}">
                <a16:creationId xmlns:a16="http://schemas.microsoft.com/office/drawing/2014/main" id="{5CC2FCE6-AECC-475C-A0D7-C512D21BF51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987235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>
            <a:extLst>
              <a:ext uri="{FF2B5EF4-FFF2-40B4-BE49-F238E27FC236}">
                <a16:creationId xmlns:a16="http://schemas.microsoft.com/office/drawing/2014/main" id="{4250F48D-9E25-4464-9E6B-E2CB76A3358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9B2CF0F7-CE53-49AE-B04A-F78B2BFD2B5C}" type="slidenum">
              <a:rPr lang="en-US" altLang="en-US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11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24579" name="Rectangle 2">
            <a:extLst>
              <a:ext uri="{FF2B5EF4-FFF2-40B4-BE49-F238E27FC236}">
                <a16:creationId xmlns:a16="http://schemas.microsoft.com/office/drawing/2014/main" id="{23F1B182-6885-4C08-B5C8-C6AB8B474BA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80" name="Rectangle 3">
            <a:extLst>
              <a:ext uri="{FF2B5EF4-FFF2-40B4-BE49-F238E27FC236}">
                <a16:creationId xmlns:a16="http://schemas.microsoft.com/office/drawing/2014/main" id="{1D29DA56-9144-42AF-8C27-FA37BAC13EB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389983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7">
            <a:extLst>
              <a:ext uri="{FF2B5EF4-FFF2-40B4-BE49-F238E27FC236}">
                <a16:creationId xmlns:a16="http://schemas.microsoft.com/office/drawing/2014/main" id="{B799D2C2-86A9-4CDA-B1A2-8E64D9822A2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D38C48AE-6150-42A4-9FBE-CA2169800620}" type="slidenum">
              <a:rPr lang="en-US" altLang="en-US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12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6387" name="Rectangle 2">
            <a:extLst>
              <a:ext uri="{FF2B5EF4-FFF2-40B4-BE49-F238E27FC236}">
                <a16:creationId xmlns:a16="http://schemas.microsoft.com/office/drawing/2014/main" id="{8E367976-0D88-4A16-943E-048C01EE1F2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8" name="Rectangle 3">
            <a:extLst>
              <a:ext uri="{FF2B5EF4-FFF2-40B4-BE49-F238E27FC236}">
                <a16:creationId xmlns:a16="http://schemas.microsoft.com/office/drawing/2014/main" id="{9B60770E-E58F-4331-8E2A-8261FA3D27E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The University of Adelaide, School of Computer Science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3AFFC68F-655D-47D6-A5E5-B73CCD22406A}" type="datetime3">
              <a:rPr lang="en-US" smtClean="0"/>
              <a:t>18 October 2024</a:t>
            </a:fld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Chapter 2 — Instructions: Language of the Computer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D67176E-D0DA-4D40-9114-1A30A59F807E}" type="slidenum">
              <a:rPr lang="en-US"/>
              <a:pPr/>
              <a:t>13</a:t>
            </a:fld>
            <a:endParaRPr lang="en-US"/>
          </a:p>
        </p:txBody>
      </p:sp>
      <p:sp>
        <p:nvSpPr>
          <p:cNvPr id="243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37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539079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The University of Adelaide, School of Computer Science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1C354AD5-CB6C-491A-86DA-B01BB1DA6843}" type="datetime3">
              <a:rPr lang="en-US" smtClean="0"/>
              <a:t>18 October 2024</a:t>
            </a:fld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Chapter 2 — Instructions: Language of the Computer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D67176E-D0DA-4D40-9114-1A30A59F807E}" type="slidenum">
              <a:rPr lang="en-US"/>
              <a:pPr/>
              <a:t>14</a:t>
            </a:fld>
            <a:endParaRPr lang="en-US"/>
          </a:p>
        </p:txBody>
      </p:sp>
      <p:sp>
        <p:nvSpPr>
          <p:cNvPr id="243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37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253463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The University of Adelaide, School of Computer Science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405DBCDA-8486-4A61-AF34-B248D509BB23}" type="datetime3">
              <a:rPr lang="en-US" smtClean="0"/>
              <a:t>18 October 2024</a:t>
            </a:fld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Chapter 2 — Instructions: Language of the Computer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D67176E-D0DA-4D40-9114-1A30A59F807E}" type="slidenum">
              <a:rPr lang="en-US"/>
              <a:pPr/>
              <a:t>15</a:t>
            </a:fld>
            <a:endParaRPr lang="en-US"/>
          </a:p>
        </p:txBody>
      </p:sp>
      <p:sp>
        <p:nvSpPr>
          <p:cNvPr id="243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37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102934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4.svg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tiff"/><Relationship Id="rId5" Type="http://schemas.openxmlformats.org/officeDocument/2006/relationships/image" Target="../media/image6.svg"/><Relationship Id="rId10" Type="http://schemas.openxmlformats.org/officeDocument/2006/relationships/image" Target="../media/image10.svg"/><Relationship Id="rId4" Type="http://schemas.openxmlformats.org/officeDocument/2006/relationships/image" Target="../media/image5.png"/><Relationship Id="rId9" Type="http://schemas.openxmlformats.org/officeDocument/2006/relationships/image" Target="../media/image9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sv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9A77FC49-908E-7282-71D1-FF9B45CC794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428041" y="-1428041"/>
            <a:ext cx="6880030" cy="973611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9FB5ACA-D821-A539-94D6-EEC7337F3AF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99000"/>
          </a:blip>
          <a:stretch>
            <a:fillRect/>
          </a:stretch>
        </p:blipFill>
        <p:spPr>
          <a:xfrm rot="10800000" flipV="1">
            <a:off x="59093" y="0"/>
            <a:ext cx="12073813" cy="310918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500D8EF-2DF1-88B7-4784-92F60D932A2D}"/>
              </a:ext>
            </a:extLst>
          </p:cNvPr>
          <p:cNvSpPr/>
          <p:nvPr userDrawn="1"/>
        </p:nvSpPr>
        <p:spPr>
          <a:xfrm rot="5400000">
            <a:off x="5953544" y="641578"/>
            <a:ext cx="284909" cy="12192000"/>
          </a:xfrm>
          <a:prstGeom prst="rect">
            <a:avLst/>
          </a:prstGeom>
          <a:solidFill>
            <a:srgbClr val="6C1D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418E44-B184-3318-E83E-1ED0427C4C32}"/>
              </a:ext>
            </a:extLst>
          </p:cNvPr>
          <p:cNvSpPr txBox="1"/>
          <p:nvPr userDrawn="1"/>
        </p:nvSpPr>
        <p:spPr>
          <a:xfrm>
            <a:off x="5479363" y="6595121"/>
            <a:ext cx="13773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i="0" dirty="0">
                <a:solidFill>
                  <a:schemeClr val="bg1">
                    <a:lumMod val="95000"/>
                  </a:schemeClr>
                </a:solidFill>
                <a:ea typeface="Montserrat Semi" charset="0"/>
                <a:cs typeface="Montserrat Semi" charset="0"/>
              </a:rPr>
              <a:t>www.utm.my</a:t>
            </a:r>
            <a:endParaRPr lang="en-US" sz="1100" b="1" i="0" dirty="0">
              <a:solidFill>
                <a:schemeClr val="accent4"/>
              </a:solidFill>
              <a:ea typeface="Montserrat Semi" charset="0"/>
              <a:cs typeface="Montserrat Sem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96444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5A05E41-FECA-555C-4DA5-FBDABE88EAD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99000"/>
          </a:blip>
          <a:stretch>
            <a:fillRect/>
          </a:stretch>
        </p:blipFill>
        <p:spPr>
          <a:xfrm rot="10800000" flipV="1">
            <a:off x="6764" y="1270"/>
            <a:ext cx="12073813" cy="3109189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6EFDB3D2-BABB-4614-ACBD-74206D54EFA7}"/>
              </a:ext>
            </a:extLst>
          </p:cNvPr>
          <p:cNvGrpSpPr/>
          <p:nvPr userDrawn="1"/>
        </p:nvGrpSpPr>
        <p:grpSpPr>
          <a:xfrm flipH="1">
            <a:off x="8896479" y="6438899"/>
            <a:ext cx="3295521" cy="419101"/>
            <a:chOff x="0" y="6438899"/>
            <a:chExt cx="4425450" cy="41910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3C9DBE5-42FF-593C-82CE-C4B2774E3AD0}"/>
                </a:ext>
              </a:extLst>
            </p:cNvPr>
            <p:cNvSpPr/>
            <p:nvPr userDrawn="1"/>
          </p:nvSpPr>
          <p:spPr>
            <a:xfrm>
              <a:off x="0" y="6438900"/>
              <a:ext cx="4115884" cy="419099"/>
            </a:xfrm>
            <a:prstGeom prst="rect">
              <a:avLst/>
            </a:prstGeom>
            <a:solidFill>
              <a:srgbClr val="6C1D3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ight Triangle 14">
              <a:extLst>
                <a:ext uri="{FF2B5EF4-FFF2-40B4-BE49-F238E27FC236}">
                  <a16:creationId xmlns:a16="http://schemas.microsoft.com/office/drawing/2014/main" id="{D8516993-C2D5-28D4-6E6E-D3A5B19FD20F}"/>
                </a:ext>
              </a:extLst>
            </p:cNvPr>
            <p:cNvSpPr/>
            <p:nvPr userDrawn="1"/>
          </p:nvSpPr>
          <p:spPr>
            <a:xfrm>
              <a:off x="4115884" y="6438899"/>
              <a:ext cx="309566" cy="419100"/>
            </a:xfrm>
            <a:prstGeom prst="rtTriangle">
              <a:avLst/>
            </a:prstGeom>
            <a:solidFill>
              <a:srgbClr val="6C1D3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EB218D0-0E4A-6601-1430-D75D1D8981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4974" y="2766218"/>
            <a:ext cx="10515600" cy="1325563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407DD1-72E8-53B4-A8B5-16105BC669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959E7-45DE-4A2D-ACFD-0D8C8BBAB79F}" type="datetimeFigureOut">
              <a:rPr lang="en-US" smtClean="0"/>
              <a:t>10/18/24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621DE3-618B-CDA6-C30A-1DB7F4E9C6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568125-E5E8-EEE2-D064-3848DBBA63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12E74-8957-4046-8937-1199D0665174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9F13517-FB38-BE9B-5A77-235BBF8CE80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8878" y="283590"/>
            <a:ext cx="1468167" cy="497461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715FA5D2-1257-770C-1E2F-2CCA5238FD2A}"/>
              </a:ext>
            </a:extLst>
          </p:cNvPr>
          <p:cNvGrpSpPr/>
          <p:nvPr userDrawn="1"/>
        </p:nvGrpSpPr>
        <p:grpSpPr>
          <a:xfrm>
            <a:off x="11930388" y="4900065"/>
            <a:ext cx="261612" cy="1456285"/>
            <a:chOff x="-7479" y="4982614"/>
            <a:chExt cx="261612" cy="1456285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29FA834-B150-3245-D347-588904243A5E}"/>
                </a:ext>
              </a:extLst>
            </p:cNvPr>
            <p:cNvSpPr/>
            <p:nvPr userDrawn="1"/>
          </p:nvSpPr>
          <p:spPr>
            <a:xfrm>
              <a:off x="-7479" y="4982614"/>
              <a:ext cx="261612" cy="145628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8EF11FA-4280-83FF-5E5F-70581310F2C4}"/>
                </a:ext>
              </a:extLst>
            </p:cNvPr>
            <p:cNvSpPr txBox="1"/>
            <p:nvPr userDrawn="1"/>
          </p:nvSpPr>
          <p:spPr>
            <a:xfrm rot="16200000">
              <a:off x="-565323" y="5578170"/>
              <a:ext cx="137730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i="0" dirty="0">
                  <a:solidFill>
                    <a:schemeClr val="bg1">
                      <a:lumMod val="95000"/>
                    </a:schemeClr>
                  </a:solidFill>
                  <a:ea typeface="Montserrat Semi" charset="0"/>
                  <a:cs typeface="Montserrat Semi" charset="0"/>
                </a:rPr>
                <a:t>www.utm.my</a:t>
              </a:r>
              <a:endParaRPr lang="en-US" sz="1100" b="1" i="0" dirty="0">
                <a:solidFill>
                  <a:schemeClr val="accent4"/>
                </a:solidFill>
                <a:ea typeface="Montserrat Semi" charset="0"/>
                <a:cs typeface="Montserrat Semi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116697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C80EC996-29B5-35CD-CAA8-09FAAB535A3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0800000" flipV="1">
            <a:off x="4713261" y="1270"/>
            <a:ext cx="7112053" cy="183146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4E085B5-6456-E991-6904-BB25D1005185}"/>
              </a:ext>
            </a:extLst>
          </p:cNvPr>
          <p:cNvSpPr/>
          <p:nvPr userDrawn="1"/>
        </p:nvSpPr>
        <p:spPr>
          <a:xfrm>
            <a:off x="-38099" y="0"/>
            <a:ext cx="4764088" cy="6858000"/>
          </a:xfrm>
          <a:prstGeom prst="rect">
            <a:avLst/>
          </a:prstGeom>
          <a:solidFill>
            <a:srgbClr val="6C1D3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B5AF6C-3A58-DD89-B778-7C9B4E493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771969" cy="1600200"/>
          </a:xfrm>
        </p:spPr>
        <p:txBody>
          <a:bodyPr anchor="b">
            <a:normAutofit/>
          </a:bodyPr>
          <a:lstStyle>
            <a:lvl1pPr>
              <a:defRPr sz="2800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730643-5DEF-0301-05FB-43BFE78104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C84E7D-D23B-8AA6-561F-6482F0A122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771969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60D1C3-135E-09A0-2E54-EFBC9A5D99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959E7-45DE-4A2D-ACFD-0D8C8BBAB79F}" type="datetimeFigureOut">
              <a:rPr lang="en-US" smtClean="0"/>
              <a:t>10/18/24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E11F67-329D-954C-CD5C-1AA093EC26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5EB87E-06D7-61E3-D9E0-49BF14B3E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12E74-8957-4046-8937-1199D0665174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C8EA7C3-CAA4-9F46-F633-CAA69D61B61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8878" y="283590"/>
            <a:ext cx="1468167" cy="49746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DD1F696-3383-CCD0-5F6F-4B9E89375262}"/>
              </a:ext>
            </a:extLst>
          </p:cNvPr>
          <p:cNvSpPr/>
          <p:nvPr userDrawn="1"/>
        </p:nvSpPr>
        <p:spPr>
          <a:xfrm rot="5400000">
            <a:off x="1324286" y="3399184"/>
            <a:ext cx="6858000" cy="5963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7DF8517-697A-D659-D645-CCC025297F18}"/>
              </a:ext>
            </a:extLst>
          </p:cNvPr>
          <p:cNvGrpSpPr/>
          <p:nvPr userDrawn="1"/>
        </p:nvGrpSpPr>
        <p:grpSpPr>
          <a:xfrm>
            <a:off x="11930388" y="4900065"/>
            <a:ext cx="261612" cy="1456285"/>
            <a:chOff x="-7479" y="4982614"/>
            <a:chExt cx="261612" cy="1456285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28F6DD2-968A-9801-9B22-22DBD1C894E0}"/>
                </a:ext>
              </a:extLst>
            </p:cNvPr>
            <p:cNvSpPr/>
            <p:nvPr userDrawn="1"/>
          </p:nvSpPr>
          <p:spPr>
            <a:xfrm>
              <a:off x="-7479" y="4982614"/>
              <a:ext cx="261612" cy="145628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F835E16-0810-A050-7387-E04FC0CFD8C9}"/>
                </a:ext>
              </a:extLst>
            </p:cNvPr>
            <p:cNvSpPr txBox="1"/>
            <p:nvPr userDrawn="1"/>
          </p:nvSpPr>
          <p:spPr>
            <a:xfrm rot="16200000">
              <a:off x="-565323" y="5578170"/>
              <a:ext cx="137730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i="0" dirty="0">
                  <a:solidFill>
                    <a:schemeClr val="bg1">
                      <a:lumMod val="95000"/>
                    </a:schemeClr>
                  </a:solidFill>
                  <a:ea typeface="Montserrat Semi" charset="0"/>
                  <a:cs typeface="Montserrat Semi" charset="0"/>
                </a:rPr>
                <a:t>www.utm.my</a:t>
              </a:r>
              <a:endParaRPr lang="en-US" sz="1100" b="1" i="0" dirty="0">
                <a:solidFill>
                  <a:schemeClr val="accent4"/>
                </a:solidFill>
                <a:ea typeface="Montserrat Semi" charset="0"/>
                <a:cs typeface="Montserrat Semi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201097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ABDE0F43-CB86-1C9B-53B1-54930B9BBDB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0800000" flipV="1">
            <a:off x="6765" y="1270"/>
            <a:ext cx="7112053" cy="1831461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938C0B1-8B0B-33DB-42B1-6BBD5950D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959E7-45DE-4A2D-ACFD-0D8C8BBAB79F}" type="datetimeFigureOut">
              <a:rPr lang="en-US" smtClean="0"/>
              <a:t>10/18/24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07F86FD-0946-30C8-BC74-577779A4D6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2CEAC2-352E-92E4-C579-C2A59B6940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12E74-8957-4046-8937-1199D0665174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BA7D5CF-8052-62A2-8652-9E5660A058F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8878" y="283590"/>
            <a:ext cx="1468167" cy="497461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7CEA865B-9359-931D-9136-36413785F784}"/>
              </a:ext>
            </a:extLst>
          </p:cNvPr>
          <p:cNvGrpSpPr/>
          <p:nvPr userDrawn="1"/>
        </p:nvGrpSpPr>
        <p:grpSpPr>
          <a:xfrm>
            <a:off x="11930388" y="4900065"/>
            <a:ext cx="261612" cy="1456285"/>
            <a:chOff x="-7479" y="4982614"/>
            <a:chExt cx="261612" cy="1456285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90C6828-16EB-91B9-7078-52ADFDC0F2F1}"/>
                </a:ext>
              </a:extLst>
            </p:cNvPr>
            <p:cNvSpPr/>
            <p:nvPr userDrawn="1"/>
          </p:nvSpPr>
          <p:spPr>
            <a:xfrm>
              <a:off x="-7479" y="4982614"/>
              <a:ext cx="261612" cy="145628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BEA9D62-1A2E-5482-2A68-9FCEFEB913F9}"/>
                </a:ext>
              </a:extLst>
            </p:cNvPr>
            <p:cNvSpPr txBox="1"/>
            <p:nvPr userDrawn="1"/>
          </p:nvSpPr>
          <p:spPr>
            <a:xfrm rot="16200000">
              <a:off x="-565323" y="5578170"/>
              <a:ext cx="137730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i="0" dirty="0">
                  <a:solidFill>
                    <a:schemeClr val="bg1">
                      <a:lumMod val="95000"/>
                    </a:schemeClr>
                  </a:solidFill>
                  <a:ea typeface="Montserrat Semi" charset="0"/>
                  <a:cs typeface="Montserrat Semi" charset="0"/>
                </a:rPr>
                <a:t>www.utm.my</a:t>
              </a:r>
              <a:endParaRPr lang="en-US" sz="1100" b="1" i="0" dirty="0">
                <a:solidFill>
                  <a:schemeClr val="accent4"/>
                </a:solidFill>
                <a:ea typeface="Montserrat Semi" charset="0"/>
                <a:cs typeface="Montserrat Semi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996132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-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86208AF-0FB5-0709-9E4A-86BB9C81B267}"/>
              </a:ext>
            </a:extLst>
          </p:cNvPr>
          <p:cNvSpPr/>
          <p:nvPr userDrawn="1"/>
        </p:nvSpPr>
        <p:spPr>
          <a:xfrm>
            <a:off x="-38100" y="0"/>
            <a:ext cx="12230100" cy="6858000"/>
          </a:xfrm>
          <a:prstGeom prst="rect">
            <a:avLst/>
          </a:prstGeom>
          <a:solidFill>
            <a:srgbClr val="6C1D3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7D46B25-0C92-A630-DD9E-0DC228627926}"/>
              </a:ext>
            </a:extLst>
          </p:cNvPr>
          <p:cNvGrpSpPr/>
          <p:nvPr userDrawn="1"/>
        </p:nvGrpSpPr>
        <p:grpSpPr>
          <a:xfrm>
            <a:off x="7180119" y="6473574"/>
            <a:ext cx="5011881" cy="390911"/>
            <a:chOff x="7180118" y="6489891"/>
            <a:chExt cx="5011881" cy="390911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A51D9DD-D54B-BD6E-1FC0-1E96064A7DD4}"/>
                </a:ext>
              </a:extLst>
            </p:cNvPr>
            <p:cNvSpPr/>
            <p:nvPr userDrawn="1"/>
          </p:nvSpPr>
          <p:spPr>
            <a:xfrm rot="10800000">
              <a:off x="7393415" y="6489891"/>
              <a:ext cx="4798584" cy="39090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ight Triangle 16">
              <a:extLst>
                <a:ext uri="{FF2B5EF4-FFF2-40B4-BE49-F238E27FC236}">
                  <a16:creationId xmlns:a16="http://schemas.microsoft.com/office/drawing/2014/main" id="{B12D63A4-B45F-D7EE-07AE-ED4F2AA9FBF6}"/>
                </a:ext>
              </a:extLst>
            </p:cNvPr>
            <p:cNvSpPr/>
            <p:nvPr userDrawn="1"/>
          </p:nvSpPr>
          <p:spPr>
            <a:xfrm rot="10800000" flipV="1">
              <a:off x="7180118" y="6489895"/>
              <a:ext cx="213299" cy="390907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CE4DBBFF-D866-CE38-8CC8-48E42BA7EFB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6220" y="283589"/>
            <a:ext cx="1470825" cy="497461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938C0B1-8B0B-33DB-42B1-6BBD5950D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959E7-45DE-4A2D-ACFD-0D8C8BBAB79F}" type="datetimeFigureOut">
              <a:rPr lang="en-US" smtClean="0"/>
              <a:t>10/18/24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07F86FD-0946-30C8-BC74-577779A4D6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2CEAC2-352E-92E4-C579-C2A59B6940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12E74-8957-4046-8937-1199D0665174}" type="slidenum">
              <a:rPr lang="en-US" smtClean="0"/>
              <a:t>‹#›</a:t>
            </a:fld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EECA337-96B6-AF15-88CE-5A1B9B8EBDB6}"/>
              </a:ext>
            </a:extLst>
          </p:cNvPr>
          <p:cNvGrpSpPr/>
          <p:nvPr userDrawn="1"/>
        </p:nvGrpSpPr>
        <p:grpSpPr>
          <a:xfrm>
            <a:off x="-58882" y="0"/>
            <a:ext cx="2130820" cy="390908"/>
            <a:chOff x="-58882" y="0"/>
            <a:chExt cx="2130820" cy="390908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55327DB-3941-6535-2638-26DDF5148B23}"/>
                </a:ext>
              </a:extLst>
            </p:cNvPr>
            <p:cNvSpPr/>
            <p:nvPr userDrawn="1"/>
          </p:nvSpPr>
          <p:spPr>
            <a:xfrm>
              <a:off x="-58882" y="1"/>
              <a:ext cx="1921715" cy="39090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ight Triangle 13">
              <a:extLst>
                <a:ext uri="{FF2B5EF4-FFF2-40B4-BE49-F238E27FC236}">
                  <a16:creationId xmlns:a16="http://schemas.microsoft.com/office/drawing/2014/main" id="{751988F2-DBDB-53FA-2E8B-DE674D6D2B6A}"/>
                </a:ext>
              </a:extLst>
            </p:cNvPr>
            <p:cNvSpPr/>
            <p:nvPr userDrawn="1"/>
          </p:nvSpPr>
          <p:spPr>
            <a:xfrm flipV="1">
              <a:off x="1858639" y="0"/>
              <a:ext cx="213299" cy="390907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A5B451E3-7C30-F7E8-27F1-20A1711850CE}"/>
              </a:ext>
            </a:extLst>
          </p:cNvPr>
          <p:cNvGrpSpPr/>
          <p:nvPr userDrawn="1"/>
        </p:nvGrpSpPr>
        <p:grpSpPr>
          <a:xfrm>
            <a:off x="11930388" y="4900065"/>
            <a:ext cx="261612" cy="1456285"/>
            <a:chOff x="-7479" y="4982614"/>
            <a:chExt cx="261612" cy="1456285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AF9E3A6-8792-EBEF-E21F-6506CA347F72}"/>
                </a:ext>
              </a:extLst>
            </p:cNvPr>
            <p:cNvSpPr/>
            <p:nvPr userDrawn="1"/>
          </p:nvSpPr>
          <p:spPr>
            <a:xfrm>
              <a:off x="-7479" y="4982614"/>
              <a:ext cx="261612" cy="145628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2D7814D-56F3-7C85-157F-E73DAB5F0429}"/>
                </a:ext>
              </a:extLst>
            </p:cNvPr>
            <p:cNvSpPr txBox="1"/>
            <p:nvPr userDrawn="1"/>
          </p:nvSpPr>
          <p:spPr>
            <a:xfrm rot="16200000">
              <a:off x="-565323" y="5578170"/>
              <a:ext cx="137730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i="0" dirty="0">
                  <a:solidFill>
                    <a:schemeClr val="bg1">
                      <a:lumMod val="95000"/>
                    </a:schemeClr>
                  </a:solidFill>
                  <a:ea typeface="Montserrat Semi" charset="0"/>
                  <a:cs typeface="Montserrat Semi" charset="0"/>
                </a:rPr>
                <a:t>www.utm.my</a:t>
              </a:r>
              <a:endParaRPr lang="en-US" sz="1100" b="1" i="0" dirty="0">
                <a:solidFill>
                  <a:schemeClr val="accent4"/>
                </a:solidFill>
                <a:ea typeface="Montserrat Semi" charset="0"/>
                <a:cs typeface="Montserrat Semi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928284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D450D105-3168-9AA2-1E36-18264E43F5D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0800000" flipV="1">
            <a:off x="6765" y="1270"/>
            <a:ext cx="7112053" cy="1831461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C3EA9C-34EA-199C-CEF0-8463AAE7DD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959E7-45DE-4A2D-ACFD-0D8C8BBAB79F}" type="datetimeFigureOut">
              <a:rPr lang="en-US" smtClean="0"/>
              <a:t>10/18/24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6D9ED6-2507-9043-2434-14990C2905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15142B-2BCF-3584-CF46-5568AF239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12E74-8957-4046-8937-1199D0665174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E117FA9-E26A-4F12-3480-6499E26C73F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8878" y="283590"/>
            <a:ext cx="1468167" cy="497461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C2F26ABC-4A2D-3F29-949F-D733E61C91B2}"/>
              </a:ext>
            </a:extLst>
          </p:cNvPr>
          <p:cNvGrpSpPr/>
          <p:nvPr userDrawn="1"/>
        </p:nvGrpSpPr>
        <p:grpSpPr>
          <a:xfrm>
            <a:off x="11930388" y="4900065"/>
            <a:ext cx="261612" cy="1456285"/>
            <a:chOff x="-7479" y="4982614"/>
            <a:chExt cx="261612" cy="1456285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0ED001F-8063-F3C7-2FEF-E453A15D6F8A}"/>
                </a:ext>
              </a:extLst>
            </p:cNvPr>
            <p:cNvSpPr/>
            <p:nvPr userDrawn="1"/>
          </p:nvSpPr>
          <p:spPr>
            <a:xfrm>
              <a:off x="-7479" y="4982614"/>
              <a:ext cx="261612" cy="145628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8584E66-4123-80C8-F229-404A09AEC330}"/>
                </a:ext>
              </a:extLst>
            </p:cNvPr>
            <p:cNvSpPr txBox="1"/>
            <p:nvPr userDrawn="1"/>
          </p:nvSpPr>
          <p:spPr>
            <a:xfrm rot="16200000">
              <a:off x="-565323" y="5578170"/>
              <a:ext cx="137730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i="0" dirty="0">
                  <a:solidFill>
                    <a:schemeClr val="bg1">
                      <a:lumMod val="95000"/>
                    </a:schemeClr>
                  </a:solidFill>
                  <a:ea typeface="Montserrat Semi" charset="0"/>
                  <a:cs typeface="Montserrat Semi" charset="0"/>
                </a:rPr>
                <a:t>www.utm.my</a:t>
              </a:r>
              <a:endParaRPr lang="en-US" sz="1100" b="1" i="0" dirty="0">
                <a:solidFill>
                  <a:schemeClr val="accent4"/>
                </a:solidFill>
                <a:ea typeface="Montserrat Semi" charset="0"/>
                <a:cs typeface="Montserrat Semi" charset="0"/>
              </a:endParaRPr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812957FA-0954-130C-016A-4BAA3351102F}"/>
              </a:ext>
            </a:extLst>
          </p:cNvPr>
          <p:cNvSpPr/>
          <p:nvPr userDrawn="1"/>
        </p:nvSpPr>
        <p:spPr>
          <a:xfrm rot="5400000">
            <a:off x="6073139" y="761174"/>
            <a:ext cx="45719" cy="12192000"/>
          </a:xfrm>
          <a:prstGeom prst="rect">
            <a:avLst/>
          </a:prstGeom>
          <a:solidFill>
            <a:srgbClr val="6C1D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6B5F1816-5F6B-7928-15B1-1910931B2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781051"/>
            <a:ext cx="10515600" cy="1325563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433504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D450D105-3168-9AA2-1E36-18264E43F5D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0800000" flipV="1">
            <a:off x="6765" y="1270"/>
            <a:ext cx="7112053" cy="1831461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C3EA9C-34EA-199C-CEF0-8463AAE7DD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959E7-45DE-4A2D-ACFD-0D8C8BBAB79F}" type="datetimeFigureOut">
              <a:rPr lang="en-US" smtClean="0"/>
              <a:t>10/18/24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6D9ED6-2507-9043-2434-14990C2905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15142B-2BCF-3584-CF46-5568AF239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12E74-8957-4046-8937-1199D0665174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E117FA9-E26A-4F12-3480-6499E26C73F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8878" y="283590"/>
            <a:ext cx="1468167" cy="497461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C2F26ABC-4A2D-3F29-949F-D733E61C91B2}"/>
              </a:ext>
            </a:extLst>
          </p:cNvPr>
          <p:cNvGrpSpPr/>
          <p:nvPr userDrawn="1"/>
        </p:nvGrpSpPr>
        <p:grpSpPr>
          <a:xfrm>
            <a:off x="11930388" y="4900065"/>
            <a:ext cx="261612" cy="1456285"/>
            <a:chOff x="-7479" y="4982614"/>
            <a:chExt cx="261612" cy="1456285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0ED001F-8063-F3C7-2FEF-E453A15D6F8A}"/>
                </a:ext>
              </a:extLst>
            </p:cNvPr>
            <p:cNvSpPr/>
            <p:nvPr userDrawn="1"/>
          </p:nvSpPr>
          <p:spPr>
            <a:xfrm>
              <a:off x="-7479" y="4982614"/>
              <a:ext cx="261612" cy="145628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8584E66-4123-80C8-F229-404A09AEC330}"/>
                </a:ext>
              </a:extLst>
            </p:cNvPr>
            <p:cNvSpPr txBox="1"/>
            <p:nvPr userDrawn="1"/>
          </p:nvSpPr>
          <p:spPr>
            <a:xfrm rot="16200000">
              <a:off x="-565323" y="5578170"/>
              <a:ext cx="137730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i="0" dirty="0">
                  <a:solidFill>
                    <a:schemeClr val="bg1">
                      <a:lumMod val="95000"/>
                    </a:schemeClr>
                  </a:solidFill>
                  <a:ea typeface="Montserrat Semi" charset="0"/>
                  <a:cs typeface="Montserrat Semi" charset="0"/>
                </a:rPr>
                <a:t>www.utm.my</a:t>
              </a:r>
              <a:endParaRPr lang="en-US" sz="1100" b="1" i="0" dirty="0">
                <a:solidFill>
                  <a:schemeClr val="accent4"/>
                </a:solidFill>
                <a:ea typeface="Montserrat Semi" charset="0"/>
                <a:cs typeface="Montserrat Semi" charset="0"/>
              </a:endParaRPr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CAE4AFB9-D289-5BB8-FC6E-3A98AE611BFD}"/>
              </a:ext>
            </a:extLst>
          </p:cNvPr>
          <p:cNvSpPr/>
          <p:nvPr userDrawn="1"/>
        </p:nvSpPr>
        <p:spPr>
          <a:xfrm rot="5400000">
            <a:off x="6079906" y="-6086095"/>
            <a:ext cx="45719" cy="12192000"/>
          </a:xfrm>
          <a:prstGeom prst="rect">
            <a:avLst/>
          </a:prstGeom>
          <a:solidFill>
            <a:srgbClr val="6C1D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559C5E7F-48AB-BACC-5157-81B7026294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781051"/>
            <a:ext cx="10515600" cy="1325563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886618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yout20">
    <p:bg>
      <p:bgPr>
        <a:solidFill>
          <a:srgbClr val="4B47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1AA9A-AEC4-6046-A3F2-5369021A3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475A35-BAA4-3243-952D-99C48B8346A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F781150-1FB5-914F-8F90-3BA38EB3A9B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4C836B4-5E2D-D94D-B92C-56626921C682}"/>
              </a:ext>
            </a:extLst>
          </p:cNvPr>
          <p:cNvCxnSpPr/>
          <p:nvPr userDrawn="1"/>
        </p:nvCxnSpPr>
        <p:spPr>
          <a:xfrm>
            <a:off x="-12700" y="101600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10462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0C8336-6E97-19E8-88CA-FE902FF184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959E7-45DE-4A2D-ACFD-0D8C8BBAB79F}" type="datetimeFigureOut">
              <a:rPr lang="en-US" smtClean="0"/>
              <a:t>10/18/24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0694A3-909C-4BC7-8684-CF6A8DF611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A586F0-1709-92BF-CEC8-7DFA93F809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12E74-8957-4046-8937-1199D0665174}" type="slidenum">
              <a:rPr lang="en-US" smtClean="0"/>
              <a:t>‹#›</a:t>
            </a:fld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7993728-E209-C557-FA87-A687A2439D90}"/>
              </a:ext>
            </a:extLst>
          </p:cNvPr>
          <p:cNvGrpSpPr/>
          <p:nvPr userDrawn="1"/>
        </p:nvGrpSpPr>
        <p:grpSpPr>
          <a:xfrm>
            <a:off x="0" y="0"/>
            <a:ext cx="4323456" cy="7438348"/>
            <a:chOff x="0" y="0"/>
            <a:chExt cx="4323456" cy="7438348"/>
          </a:xfrm>
        </p:grpSpPr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C291997A-C196-DCDE-0EA0-51D4FDEDADA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0" y="0"/>
              <a:ext cx="3118649" cy="4463581"/>
            </a:xfrm>
            <a:prstGeom prst="rect">
              <a:avLst/>
            </a:prstGeom>
          </p:spPr>
        </p:pic>
        <p:sp>
          <p:nvSpPr>
            <p:cNvPr id="2" name="Parallelogram 1">
              <a:extLst>
                <a:ext uri="{FF2B5EF4-FFF2-40B4-BE49-F238E27FC236}">
                  <a16:creationId xmlns:a16="http://schemas.microsoft.com/office/drawing/2014/main" id="{14354985-0AB8-E860-28D0-17AD10E6B863}"/>
                </a:ext>
              </a:extLst>
            </p:cNvPr>
            <p:cNvSpPr/>
            <p:nvPr userDrawn="1"/>
          </p:nvSpPr>
          <p:spPr>
            <a:xfrm rot="8446488">
              <a:off x="1155879" y="3069975"/>
              <a:ext cx="2214654" cy="3120244"/>
            </a:xfrm>
            <a:prstGeom prst="parallelogram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Parallelogram 5">
              <a:extLst>
                <a:ext uri="{FF2B5EF4-FFF2-40B4-BE49-F238E27FC236}">
                  <a16:creationId xmlns:a16="http://schemas.microsoft.com/office/drawing/2014/main" id="{9C95F9B9-2A5B-F93A-EA33-600D61519C46}"/>
                </a:ext>
              </a:extLst>
            </p:cNvPr>
            <p:cNvSpPr/>
            <p:nvPr userDrawn="1"/>
          </p:nvSpPr>
          <p:spPr>
            <a:xfrm rot="8446488">
              <a:off x="2539020" y="5497285"/>
              <a:ext cx="1784436" cy="1941063"/>
            </a:xfrm>
            <a:custGeom>
              <a:avLst/>
              <a:gdLst>
                <a:gd name="connsiteX0" fmla="*/ 0 w 2214654"/>
                <a:gd name="connsiteY0" fmla="*/ 3120244 h 3120244"/>
                <a:gd name="connsiteX1" fmla="*/ 553664 w 2214654"/>
                <a:gd name="connsiteY1" fmla="*/ 0 h 3120244"/>
                <a:gd name="connsiteX2" fmla="*/ 2214654 w 2214654"/>
                <a:gd name="connsiteY2" fmla="*/ 0 h 3120244"/>
                <a:gd name="connsiteX3" fmla="*/ 1660991 w 2214654"/>
                <a:gd name="connsiteY3" fmla="*/ 3120244 h 3120244"/>
                <a:gd name="connsiteX4" fmla="*/ 0 w 2214654"/>
                <a:gd name="connsiteY4" fmla="*/ 3120244 h 3120244"/>
                <a:gd name="connsiteX0" fmla="*/ 0 w 2214654"/>
                <a:gd name="connsiteY0" fmla="*/ 3120244 h 3120244"/>
                <a:gd name="connsiteX1" fmla="*/ 341522 w 2214654"/>
                <a:gd name="connsiteY1" fmla="*/ 1179181 h 3120244"/>
                <a:gd name="connsiteX2" fmla="*/ 2214654 w 2214654"/>
                <a:gd name="connsiteY2" fmla="*/ 0 h 3120244"/>
                <a:gd name="connsiteX3" fmla="*/ 1660991 w 2214654"/>
                <a:gd name="connsiteY3" fmla="*/ 3120244 h 3120244"/>
                <a:gd name="connsiteX4" fmla="*/ 0 w 2214654"/>
                <a:gd name="connsiteY4" fmla="*/ 3120244 h 3120244"/>
                <a:gd name="connsiteX0" fmla="*/ 0 w 1784436"/>
                <a:gd name="connsiteY0" fmla="*/ 1941063 h 1941063"/>
                <a:gd name="connsiteX1" fmla="*/ 341522 w 1784436"/>
                <a:gd name="connsiteY1" fmla="*/ 0 h 1941063"/>
                <a:gd name="connsiteX2" fmla="*/ 1784436 w 1784436"/>
                <a:gd name="connsiteY2" fmla="*/ 1205605 h 1941063"/>
                <a:gd name="connsiteX3" fmla="*/ 1660991 w 1784436"/>
                <a:gd name="connsiteY3" fmla="*/ 1941063 h 1941063"/>
                <a:gd name="connsiteX4" fmla="*/ 0 w 1784436"/>
                <a:gd name="connsiteY4" fmla="*/ 1941063 h 1941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4436" h="1941063">
                  <a:moveTo>
                    <a:pt x="0" y="1941063"/>
                  </a:moveTo>
                  <a:lnTo>
                    <a:pt x="341522" y="0"/>
                  </a:lnTo>
                  <a:lnTo>
                    <a:pt x="1784436" y="1205605"/>
                  </a:lnTo>
                  <a:lnTo>
                    <a:pt x="1660991" y="1941063"/>
                  </a:lnTo>
                  <a:lnTo>
                    <a:pt x="0" y="1941063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5" name="Graphic 14">
            <a:extLst>
              <a:ext uri="{FF2B5EF4-FFF2-40B4-BE49-F238E27FC236}">
                <a16:creationId xmlns:a16="http://schemas.microsoft.com/office/drawing/2014/main" id="{0B5606AF-41C6-0137-32A8-807A0A5D0D4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2126331" y="-1062392"/>
            <a:ext cx="2405080" cy="338509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AF4D5AD-886B-F49D-187E-EF188BA5C869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alphaModFix amt="99000"/>
          </a:blip>
          <a:stretch>
            <a:fillRect/>
          </a:stretch>
        </p:blipFill>
        <p:spPr>
          <a:xfrm rot="5400000" flipV="1">
            <a:off x="-2602281" y="2616106"/>
            <a:ext cx="7046892" cy="1814681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ADB128DF-CD31-0CEB-4D7C-71A658062365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0800000">
            <a:off x="283211" y="3743462"/>
            <a:ext cx="2080701" cy="2978013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3FF214BE-EBD1-4C75-B559-2A68D3A7182D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5400000">
            <a:off x="1830037" y="6046777"/>
            <a:ext cx="419100" cy="79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2491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E22F56BC-829B-3BC8-96F9-8B26B69F0FD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333" b="797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6D44EBC3-45F4-19C6-0AEB-16C907B4BCB5}"/>
              </a:ext>
            </a:extLst>
          </p:cNvPr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gradFill flip="none" rotWithShape="1">
            <a:gsLst>
              <a:gs pos="12000">
                <a:srgbClr val="6C1D35">
                  <a:alpha val="68000"/>
                </a:srgbClr>
              </a:gs>
              <a:gs pos="77000">
                <a:schemeClr val="accent1">
                  <a:lumMod val="75000"/>
                </a:schemeClr>
              </a:gs>
            </a:gsLst>
            <a:lin ang="135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28AE63-F58B-C295-2F24-0E7B07553C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959E7-45DE-4A2D-ACFD-0D8C8BBAB79F}" type="datetimeFigureOut">
              <a:rPr lang="en-US" smtClean="0"/>
              <a:t>10/18/24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D40798-1691-00D6-C3D9-64CC3EB826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1A835F-2749-4B9F-A9CB-5E0BF4302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12E74-8957-4046-8937-1199D0665174}" type="slidenum">
              <a:rPr lang="en-US" smtClean="0"/>
              <a:t>‹#›</a:t>
            </a:fld>
            <a:endParaRPr lang="en-US"/>
          </a:p>
        </p:txBody>
      </p:sp>
      <p:pic>
        <p:nvPicPr>
          <p:cNvPr id="41" name="Graphic 40">
            <a:extLst>
              <a:ext uri="{FF2B5EF4-FFF2-40B4-BE49-F238E27FC236}">
                <a16:creationId xmlns:a16="http://schemas.microsoft.com/office/drawing/2014/main" id="{BBA782F0-1339-9AD7-88E8-E482862A0C7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 flipH="1">
            <a:off x="7112000" y="-35081"/>
            <a:ext cx="4917440" cy="6921189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955F31CF-FB2A-3612-E2CA-58665EF22E3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 flipH="1">
            <a:off x="11268262" y="349094"/>
            <a:ext cx="2010036" cy="2829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8840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A9A0EB9F-5240-3366-0373-E8B7C3C2A4FE}"/>
              </a:ext>
            </a:extLst>
          </p:cNvPr>
          <p:cNvSpPr/>
          <p:nvPr userDrawn="1"/>
        </p:nvSpPr>
        <p:spPr>
          <a:xfrm>
            <a:off x="0" y="-2"/>
            <a:ext cx="12230100" cy="6858001"/>
          </a:xfrm>
          <a:prstGeom prst="rect">
            <a:avLst/>
          </a:prstGeom>
          <a:solidFill>
            <a:srgbClr val="6C1D3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AF7B2D7-FB34-55B3-113A-7F96DDA7A8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3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47"/>
          <a:stretch/>
        </p:blipFill>
        <p:spPr>
          <a:xfrm rot="16200000">
            <a:off x="2686050" y="-2686050"/>
            <a:ext cx="6858000" cy="12230100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37B2BBA-3015-27B9-D210-D15544F2C4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959E7-45DE-4A2D-ACFD-0D8C8BBAB79F}" type="datetimeFigureOut">
              <a:rPr lang="en-US" smtClean="0"/>
              <a:t>10/18/24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FAB71C-4835-3D07-2B7F-A7456A46C5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DE7A9C-9AFC-99CF-42E5-627A58693A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12E74-8957-4046-8937-1199D06651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6431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ECAB3E7-A192-D902-B47D-B2CC33AF3A1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99000"/>
          </a:blip>
          <a:stretch>
            <a:fillRect/>
          </a:stretch>
        </p:blipFill>
        <p:spPr>
          <a:xfrm rot="10800000" flipV="1">
            <a:off x="6764" y="1270"/>
            <a:ext cx="12073813" cy="3109189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9956ED8E-CF4D-D756-5FA9-5F3263853A9C}"/>
              </a:ext>
            </a:extLst>
          </p:cNvPr>
          <p:cNvGrpSpPr/>
          <p:nvPr userDrawn="1"/>
        </p:nvGrpSpPr>
        <p:grpSpPr>
          <a:xfrm>
            <a:off x="0" y="6438899"/>
            <a:ext cx="4425450" cy="419100"/>
            <a:chOff x="0" y="6438899"/>
            <a:chExt cx="4425450" cy="419100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4185CCF7-2507-F40E-2E71-04B5C07C7F09}"/>
                </a:ext>
              </a:extLst>
            </p:cNvPr>
            <p:cNvSpPr/>
            <p:nvPr userDrawn="1"/>
          </p:nvSpPr>
          <p:spPr>
            <a:xfrm>
              <a:off x="0" y="6438900"/>
              <a:ext cx="4115884" cy="419099"/>
            </a:xfrm>
            <a:prstGeom prst="rect">
              <a:avLst/>
            </a:prstGeom>
            <a:solidFill>
              <a:srgbClr val="6C1D3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ight Triangle 27">
              <a:extLst>
                <a:ext uri="{FF2B5EF4-FFF2-40B4-BE49-F238E27FC236}">
                  <a16:creationId xmlns:a16="http://schemas.microsoft.com/office/drawing/2014/main" id="{891B4BFE-7090-CB15-ACE2-E76D3D5E6402}"/>
                </a:ext>
              </a:extLst>
            </p:cNvPr>
            <p:cNvSpPr/>
            <p:nvPr userDrawn="1"/>
          </p:nvSpPr>
          <p:spPr>
            <a:xfrm>
              <a:off x="4115884" y="6438899"/>
              <a:ext cx="309566" cy="419100"/>
            </a:xfrm>
            <a:prstGeom prst="rtTriangle">
              <a:avLst/>
            </a:prstGeom>
            <a:solidFill>
              <a:srgbClr val="6C1D3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1796ACF-1284-B0D3-20AC-1A411B0BC6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047751"/>
            <a:ext cx="10515600" cy="1500187"/>
          </a:xfrm>
        </p:spPr>
        <p:txBody>
          <a:bodyPr anchor="t">
            <a:normAutofit/>
          </a:bodyPr>
          <a:lstStyle>
            <a:lvl1pPr>
              <a:defRPr sz="4000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E66E6B-CFF2-F241-A3D1-4FD4DAC4FA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2814638"/>
            <a:ext cx="10515600" cy="3357562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16DBAF-8EC8-76B5-BD68-4EE498D12A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959E7-45DE-4A2D-ACFD-0D8C8BBAB79F}" type="datetimeFigureOut">
              <a:rPr lang="en-US" smtClean="0"/>
              <a:t>10/18/24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FC1A71-0977-DB43-6672-9DD2B43F03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41AA75-9A52-677C-BAAB-361020BE4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12E74-8957-4046-8937-1199D0665174}" type="slidenum">
              <a:rPr lang="en-US" smtClean="0"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4CA6469-707B-4B2D-CE38-C2E80563F89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8878" y="283590"/>
            <a:ext cx="1468167" cy="497461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DB94ABDC-D409-D0CF-BFD9-E874B46B7EEF}"/>
              </a:ext>
            </a:extLst>
          </p:cNvPr>
          <p:cNvGrpSpPr/>
          <p:nvPr userDrawn="1"/>
        </p:nvGrpSpPr>
        <p:grpSpPr>
          <a:xfrm>
            <a:off x="0" y="0"/>
            <a:ext cx="2135014" cy="390908"/>
            <a:chOff x="0" y="0"/>
            <a:chExt cx="2135014" cy="390908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5CC8F0A-14AF-F65B-6D14-A51CBEFF1729}"/>
                </a:ext>
              </a:extLst>
            </p:cNvPr>
            <p:cNvSpPr/>
            <p:nvPr userDrawn="1"/>
          </p:nvSpPr>
          <p:spPr>
            <a:xfrm>
              <a:off x="0" y="1"/>
              <a:ext cx="1921715" cy="390907"/>
            </a:xfrm>
            <a:prstGeom prst="rect">
              <a:avLst/>
            </a:prstGeom>
            <a:solidFill>
              <a:srgbClr val="6C1D3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ight Triangle 22">
              <a:extLst>
                <a:ext uri="{FF2B5EF4-FFF2-40B4-BE49-F238E27FC236}">
                  <a16:creationId xmlns:a16="http://schemas.microsoft.com/office/drawing/2014/main" id="{7D170A48-ED14-4722-ED48-412F8B7C44AA}"/>
                </a:ext>
              </a:extLst>
            </p:cNvPr>
            <p:cNvSpPr/>
            <p:nvPr userDrawn="1"/>
          </p:nvSpPr>
          <p:spPr>
            <a:xfrm flipV="1">
              <a:off x="1921715" y="0"/>
              <a:ext cx="213299" cy="390907"/>
            </a:xfrm>
            <a:prstGeom prst="rtTriangle">
              <a:avLst/>
            </a:prstGeom>
            <a:solidFill>
              <a:srgbClr val="6C1D3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A4B6D801-7EDC-E981-F405-040472A43AB5}"/>
              </a:ext>
            </a:extLst>
          </p:cNvPr>
          <p:cNvGrpSpPr/>
          <p:nvPr userDrawn="1"/>
        </p:nvGrpSpPr>
        <p:grpSpPr>
          <a:xfrm>
            <a:off x="11930388" y="4900065"/>
            <a:ext cx="261612" cy="1456285"/>
            <a:chOff x="-7479" y="4982614"/>
            <a:chExt cx="261612" cy="1456285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790F7BDA-9A67-4500-FC96-D0DCA5669FC2}"/>
                </a:ext>
              </a:extLst>
            </p:cNvPr>
            <p:cNvSpPr/>
            <p:nvPr userDrawn="1"/>
          </p:nvSpPr>
          <p:spPr>
            <a:xfrm>
              <a:off x="-7479" y="4982614"/>
              <a:ext cx="261612" cy="145628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6D3808A-7510-8E14-D035-56A7CA6C58A0}"/>
                </a:ext>
              </a:extLst>
            </p:cNvPr>
            <p:cNvSpPr txBox="1"/>
            <p:nvPr userDrawn="1"/>
          </p:nvSpPr>
          <p:spPr>
            <a:xfrm rot="16200000">
              <a:off x="-565323" y="5578170"/>
              <a:ext cx="137730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i="0" dirty="0">
                  <a:solidFill>
                    <a:schemeClr val="bg1">
                      <a:lumMod val="95000"/>
                    </a:schemeClr>
                  </a:solidFill>
                  <a:ea typeface="Montserrat Semi" charset="0"/>
                  <a:cs typeface="Montserrat Semi" charset="0"/>
                </a:rPr>
                <a:t>www.utm.my</a:t>
              </a:r>
              <a:endParaRPr lang="en-US" sz="1100" b="1" i="0" dirty="0">
                <a:solidFill>
                  <a:schemeClr val="accent4"/>
                </a:solidFill>
                <a:ea typeface="Montserrat Semi" charset="0"/>
                <a:cs typeface="Montserrat Semi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42262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45FB79D-2789-2E82-ACD5-FA141CFFB85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99000"/>
          </a:blip>
          <a:stretch>
            <a:fillRect/>
          </a:stretch>
        </p:blipFill>
        <p:spPr>
          <a:xfrm rot="10800000" flipV="1">
            <a:off x="6764" y="1270"/>
            <a:ext cx="12073813" cy="31091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06C3F4-36B0-1561-8EFF-3B31A77742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381125"/>
          </a:xfrm>
        </p:spPr>
        <p:txBody>
          <a:bodyPr anchor="t">
            <a:normAutofit/>
          </a:bodyPr>
          <a:lstStyle>
            <a:lvl1pPr algn="l">
              <a:defRPr sz="4000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C4E23C-BC64-3E31-C7C9-1CCB71C593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601118"/>
            <a:ext cx="9144000" cy="3461751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BAAB4A-F681-D1CE-536F-A8600B8785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959E7-45DE-4A2D-ACFD-0D8C8BBAB79F}" type="datetimeFigureOut">
              <a:rPr lang="en-US" smtClean="0"/>
              <a:t>10/18/24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72C815-2D69-C272-C63C-A195EBFE39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D7A072-5E8E-BDBB-35CA-3A355E5D5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6C1D35"/>
                </a:solidFill>
              </a:defRPr>
            </a:lvl1pPr>
          </a:lstStyle>
          <a:p>
            <a:fld id="{B5912E74-8957-4046-8937-1199D0665174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AFB2FEB-1CDE-753F-3231-2131ED23FF1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8878" y="283590"/>
            <a:ext cx="1468167" cy="497461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60EA2A08-0768-E840-71C5-CB5BA198C844}"/>
              </a:ext>
            </a:extLst>
          </p:cNvPr>
          <p:cNvGrpSpPr/>
          <p:nvPr userDrawn="1"/>
        </p:nvGrpSpPr>
        <p:grpSpPr>
          <a:xfrm>
            <a:off x="0" y="336866"/>
            <a:ext cx="838200" cy="390908"/>
            <a:chOff x="0" y="585597"/>
            <a:chExt cx="838200" cy="390908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87FE56D3-CDFF-99C8-081E-21872711345C}"/>
                </a:ext>
              </a:extLst>
            </p:cNvPr>
            <p:cNvSpPr/>
            <p:nvPr userDrawn="1"/>
          </p:nvSpPr>
          <p:spPr>
            <a:xfrm>
              <a:off x="0" y="585598"/>
              <a:ext cx="624901" cy="390907"/>
            </a:xfrm>
            <a:prstGeom prst="rect">
              <a:avLst/>
            </a:prstGeom>
            <a:solidFill>
              <a:srgbClr val="6C1D3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ight Triangle 22">
              <a:extLst>
                <a:ext uri="{FF2B5EF4-FFF2-40B4-BE49-F238E27FC236}">
                  <a16:creationId xmlns:a16="http://schemas.microsoft.com/office/drawing/2014/main" id="{55D81439-E4CF-3498-4773-82E6A34DB949}"/>
                </a:ext>
              </a:extLst>
            </p:cNvPr>
            <p:cNvSpPr/>
            <p:nvPr userDrawn="1"/>
          </p:nvSpPr>
          <p:spPr>
            <a:xfrm flipV="1">
              <a:off x="624901" y="585597"/>
              <a:ext cx="213299" cy="390907"/>
            </a:xfrm>
            <a:prstGeom prst="rtTriangle">
              <a:avLst/>
            </a:prstGeom>
            <a:solidFill>
              <a:srgbClr val="6C1D3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4F56CB3B-27D6-0844-017F-CFA08F52311B}"/>
              </a:ext>
            </a:extLst>
          </p:cNvPr>
          <p:cNvGrpSpPr/>
          <p:nvPr userDrawn="1"/>
        </p:nvGrpSpPr>
        <p:grpSpPr>
          <a:xfrm>
            <a:off x="11930388" y="4900065"/>
            <a:ext cx="261612" cy="1456285"/>
            <a:chOff x="-7479" y="4982614"/>
            <a:chExt cx="261612" cy="1456285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45E31CA-977D-9659-5E4D-1E4EC75ABA70}"/>
                </a:ext>
              </a:extLst>
            </p:cNvPr>
            <p:cNvSpPr/>
            <p:nvPr userDrawn="1"/>
          </p:nvSpPr>
          <p:spPr>
            <a:xfrm>
              <a:off x="-7479" y="4982614"/>
              <a:ext cx="261612" cy="145628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4385F2-2245-0F8C-C446-564E2DE5084A}"/>
                </a:ext>
              </a:extLst>
            </p:cNvPr>
            <p:cNvSpPr txBox="1"/>
            <p:nvPr userDrawn="1"/>
          </p:nvSpPr>
          <p:spPr>
            <a:xfrm rot="16200000">
              <a:off x="-565323" y="5578170"/>
              <a:ext cx="137730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i="0" dirty="0">
                  <a:solidFill>
                    <a:schemeClr val="bg1">
                      <a:lumMod val="95000"/>
                    </a:schemeClr>
                  </a:solidFill>
                  <a:ea typeface="Montserrat Semi" charset="0"/>
                  <a:cs typeface="Montserrat Semi" charset="0"/>
                </a:rPr>
                <a:t>www.utm.my</a:t>
              </a:r>
              <a:endParaRPr lang="en-US" sz="1100" b="1" i="0" dirty="0">
                <a:solidFill>
                  <a:schemeClr val="accent4"/>
                </a:solidFill>
                <a:ea typeface="Montserrat Semi" charset="0"/>
                <a:cs typeface="Montserrat Semi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659877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95386308-8E2B-C701-D9C5-CFF5B6D9F8D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0800000" flipV="1">
            <a:off x="6765" y="1270"/>
            <a:ext cx="7112053" cy="183146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8221F6-B30E-6574-4F98-77B2C4903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ctr">
              <a:defRPr sz="4000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B6BEFF-E786-80CC-C462-EC9F1C9C35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B6CF37-673E-EFC4-46AD-C8B8CC64E1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959E7-45DE-4A2D-ACFD-0D8C8BBAB79F}" type="datetimeFigureOut">
              <a:rPr lang="en-US" smtClean="0"/>
              <a:t>10/18/24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3B8A85-2B88-6B89-6CF8-4D396AB7B4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84774E-879A-AA6A-5AEF-0FD775B97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12E74-8957-4046-8937-1199D066517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8F9B18A-4C13-213C-5ECD-7D00902A82F8}"/>
              </a:ext>
            </a:extLst>
          </p:cNvPr>
          <p:cNvSpPr/>
          <p:nvPr userDrawn="1"/>
        </p:nvSpPr>
        <p:spPr>
          <a:xfrm>
            <a:off x="3894421" y="21431"/>
            <a:ext cx="4460168" cy="256507"/>
          </a:xfrm>
          <a:prstGeom prst="rect">
            <a:avLst/>
          </a:prstGeom>
          <a:solidFill>
            <a:srgbClr val="6C1D3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8A0DAC0-1D7C-425C-A3EA-189775AB007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8878" y="283590"/>
            <a:ext cx="1468167" cy="49746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3A6FB34-FC21-998E-F2ED-B41CC15A4311}"/>
              </a:ext>
            </a:extLst>
          </p:cNvPr>
          <p:cNvSpPr/>
          <p:nvPr userDrawn="1"/>
        </p:nvSpPr>
        <p:spPr>
          <a:xfrm>
            <a:off x="-1" y="6808662"/>
            <a:ext cx="12249013" cy="10897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91E5DFC-83E6-86F2-21A3-C9353A831D94}"/>
              </a:ext>
            </a:extLst>
          </p:cNvPr>
          <p:cNvGrpSpPr/>
          <p:nvPr userDrawn="1"/>
        </p:nvGrpSpPr>
        <p:grpSpPr>
          <a:xfrm>
            <a:off x="11930388" y="4900065"/>
            <a:ext cx="261612" cy="1456285"/>
            <a:chOff x="-7479" y="4982614"/>
            <a:chExt cx="261612" cy="145628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0E6CDA0-D409-8B80-7C3D-EE78328F12C7}"/>
                </a:ext>
              </a:extLst>
            </p:cNvPr>
            <p:cNvSpPr/>
            <p:nvPr userDrawn="1"/>
          </p:nvSpPr>
          <p:spPr>
            <a:xfrm>
              <a:off x="-7479" y="4982614"/>
              <a:ext cx="261612" cy="145628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1DCC3F2-36B2-C662-DECB-01503AFCAA9E}"/>
                </a:ext>
              </a:extLst>
            </p:cNvPr>
            <p:cNvSpPr txBox="1"/>
            <p:nvPr userDrawn="1"/>
          </p:nvSpPr>
          <p:spPr>
            <a:xfrm rot="16200000">
              <a:off x="-565323" y="5578170"/>
              <a:ext cx="137730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i="0" dirty="0">
                  <a:solidFill>
                    <a:schemeClr val="bg1">
                      <a:lumMod val="95000"/>
                    </a:schemeClr>
                  </a:solidFill>
                  <a:ea typeface="Montserrat Semi" charset="0"/>
                  <a:cs typeface="Montserrat Semi" charset="0"/>
                </a:rPr>
                <a:t>www.utm.my</a:t>
              </a:r>
              <a:endParaRPr lang="en-US" sz="1100" b="1" i="0" dirty="0">
                <a:solidFill>
                  <a:schemeClr val="accent4"/>
                </a:solidFill>
                <a:ea typeface="Montserrat Semi" charset="0"/>
                <a:cs typeface="Montserrat Semi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480663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660D2230-4C54-C188-62C4-95CC76262BA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0800000" flipV="1">
            <a:off x="6765" y="1270"/>
            <a:ext cx="7112053" cy="183146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466CAA0-852B-2260-4E79-4DCDC5D3C474}"/>
              </a:ext>
            </a:extLst>
          </p:cNvPr>
          <p:cNvSpPr/>
          <p:nvPr userDrawn="1"/>
        </p:nvSpPr>
        <p:spPr>
          <a:xfrm>
            <a:off x="-38100" y="1690688"/>
            <a:ext cx="12230100" cy="5167312"/>
          </a:xfrm>
          <a:prstGeom prst="rect">
            <a:avLst/>
          </a:prstGeom>
          <a:solidFill>
            <a:srgbClr val="6C1D3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D09984-B07C-717A-A1FC-A0212B127B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D56CC2-F4AE-C871-25CA-0693B8E51D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04C4D5-028B-CF4F-DB83-2E7DAE1451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84ECB3-6230-1C4A-4271-8B1B329A9B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959E7-45DE-4A2D-ACFD-0D8C8BBAB79F}" type="datetimeFigureOut">
              <a:rPr lang="en-US" smtClean="0"/>
              <a:t>10/18/24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D0EBE9-6EE3-30E5-37E9-966CEBBA44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D42C9F-71DE-08A3-B2D8-60F040A889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12E74-8957-4046-8937-1199D0665174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31BACEB-C3CA-5C73-C1CD-7E28828923B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8878" y="283590"/>
            <a:ext cx="1468167" cy="497461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F32450C2-7E85-EAB2-8C8F-8B13B9657507}"/>
              </a:ext>
            </a:extLst>
          </p:cNvPr>
          <p:cNvGrpSpPr/>
          <p:nvPr userDrawn="1"/>
        </p:nvGrpSpPr>
        <p:grpSpPr>
          <a:xfrm>
            <a:off x="11930388" y="4900065"/>
            <a:ext cx="261612" cy="1456285"/>
            <a:chOff x="-7479" y="4982614"/>
            <a:chExt cx="261612" cy="145628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593644A-0A35-6B8C-F216-AC1945DFC79E}"/>
                </a:ext>
              </a:extLst>
            </p:cNvPr>
            <p:cNvSpPr/>
            <p:nvPr userDrawn="1"/>
          </p:nvSpPr>
          <p:spPr>
            <a:xfrm>
              <a:off x="-7479" y="4982614"/>
              <a:ext cx="261612" cy="145628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A806244-EF9A-642C-8573-A2BFA17DB33E}"/>
                </a:ext>
              </a:extLst>
            </p:cNvPr>
            <p:cNvSpPr txBox="1"/>
            <p:nvPr userDrawn="1"/>
          </p:nvSpPr>
          <p:spPr>
            <a:xfrm rot="16200000">
              <a:off x="-565323" y="5578170"/>
              <a:ext cx="137730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i="0" dirty="0">
                  <a:solidFill>
                    <a:schemeClr val="bg1">
                      <a:lumMod val="95000"/>
                    </a:schemeClr>
                  </a:solidFill>
                  <a:ea typeface="Montserrat Semi" charset="0"/>
                  <a:cs typeface="Montserrat Semi" charset="0"/>
                </a:rPr>
                <a:t>www.utm.my</a:t>
              </a:r>
              <a:endParaRPr lang="en-US" sz="1100" b="1" i="0" dirty="0">
                <a:solidFill>
                  <a:schemeClr val="accent4"/>
                </a:solidFill>
                <a:ea typeface="Montserrat Semi" charset="0"/>
                <a:cs typeface="Montserrat Semi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65366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F169F28-4F60-04EA-2355-80F723258DB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99000"/>
          </a:blip>
          <a:stretch>
            <a:fillRect/>
          </a:stretch>
        </p:blipFill>
        <p:spPr>
          <a:xfrm rot="10800000" flipV="1">
            <a:off x="6764" y="1270"/>
            <a:ext cx="12073813" cy="31091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7D3BD4A-F379-8CFF-EBD6-707DD0E70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159623-7488-E134-22F1-5329048ED4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9D7D39-C4CD-9439-3408-FF0BFA1B11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3750B8F-83C3-D985-5919-F1A3FDF4D0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6CCF953-DD56-9B85-AB4B-B9C9F0FF06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BD25C81-2863-04F8-8182-D218BA273C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959E7-45DE-4A2D-ACFD-0D8C8BBAB79F}" type="datetimeFigureOut">
              <a:rPr lang="en-US" smtClean="0"/>
              <a:t>10/18/24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3A521E1-8180-A360-8696-A84620A87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3D6C59-8054-7190-9FD8-FAA596348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12E74-8957-4046-8937-1199D0665174}" type="slidenum">
              <a:rPr lang="en-US" smtClean="0"/>
              <a:t>‹#›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023B567-24C2-C088-6F75-913992BE2D8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8878" y="283590"/>
            <a:ext cx="1468167" cy="497461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A32B20C0-22D4-422D-2940-7F540F191BF7}"/>
              </a:ext>
            </a:extLst>
          </p:cNvPr>
          <p:cNvSpPr/>
          <p:nvPr userDrawn="1"/>
        </p:nvSpPr>
        <p:spPr>
          <a:xfrm>
            <a:off x="6764" y="342265"/>
            <a:ext cx="10269639" cy="45719"/>
          </a:xfrm>
          <a:prstGeom prst="rect">
            <a:avLst/>
          </a:prstGeom>
          <a:solidFill>
            <a:srgbClr val="6C1D3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870257A-EF80-EF1A-EE95-68EB9FBC2F71}"/>
              </a:ext>
            </a:extLst>
          </p:cNvPr>
          <p:cNvGrpSpPr/>
          <p:nvPr userDrawn="1"/>
        </p:nvGrpSpPr>
        <p:grpSpPr>
          <a:xfrm>
            <a:off x="11930388" y="4900065"/>
            <a:ext cx="261612" cy="1456285"/>
            <a:chOff x="-7479" y="4982614"/>
            <a:chExt cx="261612" cy="1456285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AEA7E83-8757-44B8-B8ED-EFD855548FA2}"/>
                </a:ext>
              </a:extLst>
            </p:cNvPr>
            <p:cNvSpPr/>
            <p:nvPr userDrawn="1"/>
          </p:nvSpPr>
          <p:spPr>
            <a:xfrm>
              <a:off x="-7479" y="4982614"/>
              <a:ext cx="261612" cy="145628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603E4A3-2F29-E99E-59AA-19FD2D71718A}"/>
                </a:ext>
              </a:extLst>
            </p:cNvPr>
            <p:cNvSpPr txBox="1"/>
            <p:nvPr userDrawn="1"/>
          </p:nvSpPr>
          <p:spPr>
            <a:xfrm rot="16200000">
              <a:off x="-565323" y="5578170"/>
              <a:ext cx="137730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i="0" dirty="0">
                  <a:solidFill>
                    <a:schemeClr val="bg1">
                      <a:lumMod val="95000"/>
                    </a:schemeClr>
                  </a:solidFill>
                  <a:ea typeface="Montserrat Semi" charset="0"/>
                  <a:cs typeface="Montserrat Semi" charset="0"/>
                </a:rPr>
                <a:t>www.utm.my</a:t>
              </a:r>
              <a:endParaRPr lang="en-US" sz="1100" b="1" i="0" dirty="0">
                <a:solidFill>
                  <a:schemeClr val="accent4"/>
                </a:solidFill>
                <a:ea typeface="Montserrat Semi" charset="0"/>
                <a:cs typeface="Montserrat Semi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401991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419975F-708A-F234-4722-AEB2343426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87F26E-314A-B65E-03F9-0EADD49DAA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FC2CC6-2915-3AF9-A194-7961055772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9959E7-45DE-4A2D-ACFD-0D8C8BBAB79F}" type="datetimeFigureOut">
              <a:rPr lang="en-US" smtClean="0"/>
              <a:t>10/18/24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94C745-1356-0A9F-002D-66D467AF4D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C9A2B0-BC9C-678A-D6F9-6A0D62CAA9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912E74-8957-4046-8937-1199D06651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553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4" r:id="rId2"/>
    <p:sldLayoutId id="2147483666" r:id="rId3"/>
    <p:sldLayoutId id="2147483662" r:id="rId4"/>
    <p:sldLayoutId id="2147483651" r:id="rId5"/>
    <p:sldLayoutId id="2147483649" r:id="rId6"/>
    <p:sldLayoutId id="2147483650" r:id="rId7"/>
    <p:sldLayoutId id="2147483652" r:id="rId8"/>
    <p:sldLayoutId id="2147483653" r:id="rId9"/>
    <p:sldLayoutId id="2147483654" r:id="rId10"/>
    <p:sldLayoutId id="2147483656" r:id="rId11"/>
    <p:sldLayoutId id="2147483655" r:id="rId12"/>
    <p:sldLayoutId id="2147483660" r:id="rId13"/>
    <p:sldLayoutId id="2147483657" r:id="rId14"/>
    <p:sldLayoutId id="2147483663" r:id="rId15"/>
    <p:sldLayoutId id="2147483668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1.png"/><Relationship Id="rId4" Type="http://schemas.openxmlformats.org/officeDocument/2006/relationships/image" Target="../media/image40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187E90E-A947-F2E4-F188-4C78E30FFB14}"/>
              </a:ext>
            </a:extLst>
          </p:cNvPr>
          <p:cNvSpPr txBox="1"/>
          <p:nvPr/>
        </p:nvSpPr>
        <p:spPr>
          <a:xfrm>
            <a:off x="1706783" y="3060544"/>
            <a:ext cx="877843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3200" spc="300" dirty="0">
                <a:solidFill>
                  <a:schemeClr val="bg1"/>
                </a:solidFill>
              </a:rPr>
              <a:t>Fundamentals of Quantitative Design and Analysis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9A31FEC-C1AB-A4DF-DA31-FC4B7684A9DD}"/>
              </a:ext>
            </a:extLst>
          </p:cNvPr>
          <p:cNvSpPr txBox="1"/>
          <p:nvPr/>
        </p:nvSpPr>
        <p:spPr>
          <a:xfrm>
            <a:off x="1706783" y="1393437"/>
            <a:ext cx="772236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kern="0" dirty="0">
                <a:solidFill>
                  <a:schemeClr val="bg1"/>
                </a:solidFill>
              </a:rPr>
              <a:t>ADVANCED COMPUTER SYSTEM &amp; ARCHITECTURE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1FBF1DA-5BFF-1707-4D4A-FFFB821B06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6783" y="521032"/>
            <a:ext cx="2139445" cy="723600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8526A73A-E833-94D8-3B96-626DBBC27FC5}"/>
              </a:ext>
            </a:extLst>
          </p:cNvPr>
          <p:cNvGrpSpPr/>
          <p:nvPr/>
        </p:nvGrpSpPr>
        <p:grpSpPr>
          <a:xfrm>
            <a:off x="243682" y="3008152"/>
            <a:ext cx="838200" cy="841694"/>
            <a:chOff x="0" y="585597"/>
            <a:chExt cx="838200" cy="390908"/>
          </a:xfrm>
          <a:solidFill>
            <a:schemeClr val="bg1">
              <a:lumMod val="65000"/>
            </a:schemeClr>
          </a:solidFill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AF9D891E-647D-0389-6628-4EE6EB7D852C}"/>
                </a:ext>
              </a:extLst>
            </p:cNvPr>
            <p:cNvSpPr/>
            <p:nvPr userDrawn="1"/>
          </p:nvSpPr>
          <p:spPr>
            <a:xfrm>
              <a:off x="0" y="585598"/>
              <a:ext cx="624901" cy="39090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21" name="Right Triangle 20">
              <a:extLst>
                <a:ext uri="{FF2B5EF4-FFF2-40B4-BE49-F238E27FC236}">
                  <a16:creationId xmlns:a16="http://schemas.microsoft.com/office/drawing/2014/main" id="{D91420ED-5903-A743-073E-ED4B56F92DD2}"/>
                </a:ext>
              </a:extLst>
            </p:cNvPr>
            <p:cNvSpPr/>
            <p:nvPr userDrawn="1"/>
          </p:nvSpPr>
          <p:spPr>
            <a:xfrm flipV="1">
              <a:off x="624901" y="585597"/>
              <a:ext cx="213299" cy="390907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20E858A-4845-23C9-B443-2E55F05FAEF2}"/>
              </a:ext>
            </a:extLst>
          </p:cNvPr>
          <p:cNvGrpSpPr/>
          <p:nvPr/>
        </p:nvGrpSpPr>
        <p:grpSpPr>
          <a:xfrm>
            <a:off x="0" y="3008153"/>
            <a:ext cx="838200" cy="841694"/>
            <a:chOff x="0" y="585597"/>
            <a:chExt cx="838200" cy="390908"/>
          </a:xfrm>
          <a:solidFill>
            <a:schemeClr val="bg1"/>
          </a:solidFill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AE28CBC-C49B-EEF2-721E-8E91D122E2BA}"/>
                </a:ext>
              </a:extLst>
            </p:cNvPr>
            <p:cNvSpPr/>
            <p:nvPr userDrawn="1"/>
          </p:nvSpPr>
          <p:spPr>
            <a:xfrm>
              <a:off x="0" y="585598"/>
              <a:ext cx="624901" cy="39090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8" name="Right Triangle 17">
              <a:extLst>
                <a:ext uri="{FF2B5EF4-FFF2-40B4-BE49-F238E27FC236}">
                  <a16:creationId xmlns:a16="http://schemas.microsoft.com/office/drawing/2014/main" id="{C51E1D26-9907-4A93-EEED-313B135BF054}"/>
                </a:ext>
              </a:extLst>
            </p:cNvPr>
            <p:cNvSpPr/>
            <p:nvPr userDrawn="1"/>
          </p:nvSpPr>
          <p:spPr>
            <a:xfrm flipV="1">
              <a:off x="624901" y="585597"/>
              <a:ext cx="213299" cy="390907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A0B02FD5-EB1B-0B91-AD16-E933188FD9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6513" y="6383329"/>
            <a:ext cx="2525487" cy="190060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811AF99-4926-2858-7547-4E76321CA805}"/>
              </a:ext>
            </a:extLst>
          </p:cNvPr>
          <p:cNvCxnSpPr>
            <a:cxnSpLocks/>
            <a:endCxn id="2" idx="1"/>
          </p:cNvCxnSpPr>
          <p:nvPr/>
        </p:nvCxnSpPr>
        <p:spPr>
          <a:xfrm>
            <a:off x="-46838" y="6448292"/>
            <a:ext cx="9713351" cy="30067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CBCF9BD5-CF92-0EB8-1AA4-A9BD69D3048B}"/>
              </a:ext>
            </a:extLst>
          </p:cNvPr>
          <p:cNvSpPr txBox="1"/>
          <p:nvPr/>
        </p:nvSpPr>
        <p:spPr>
          <a:xfrm>
            <a:off x="4108861" y="5881308"/>
            <a:ext cx="73600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MY" sz="2000" spc="300" dirty="0">
                <a:solidFill>
                  <a:schemeClr val="bg1"/>
                </a:solidFill>
              </a:rPr>
              <a:t>Assoc Prof Mohd </a:t>
            </a:r>
            <a:r>
              <a:rPr lang="en-MY" sz="2000" spc="300" dirty="0" err="1">
                <a:solidFill>
                  <a:schemeClr val="bg1"/>
                </a:solidFill>
              </a:rPr>
              <a:t>Shahizan</a:t>
            </a:r>
            <a:r>
              <a:rPr lang="en-MY" sz="2000" spc="300" dirty="0">
                <a:solidFill>
                  <a:schemeClr val="bg1"/>
                </a:solidFill>
              </a:rPr>
              <a:t> Othman</a:t>
            </a:r>
          </a:p>
        </p:txBody>
      </p:sp>
    </p:spTree>
    <p:extLst>
      <p:ext uri="{BB962C8B-B14F-4D97-AF65-F5344CB8AC3E}">
        <p14:creationId xmlns:p14="http://schemas.microsoft.com/office/powerpoint/2010/main" val="21035408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Trend of Transistor Count in CPU">
            <a:extLst>
              <a:ext uri="{FF2B5EF4-FFF2-40B4-BE49-F238E27FC236}">
                <a16:creationId xmlns:a16="http://schemas.microsoft.com/office/drawing/2014/main" id="{B56D3E3C-721E-41D9-1392-46D7E258E4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2991" y="1027906"/>
            <a:ext cx="9144000" cy="523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E7EEC66-14EB-D190-6916-1F9584A6D983}"/>
              </a:ext>
            </a:extLst>
          </p:cNvPr>
          <p:cNvSpPr txBox="1">
            <a:spLocks noChangeArrowheads="1"/>
          </p:cNvSpPr>
          <p:nvPr/>
        </p:nvSpPr>
        <p:spPr>
          <a:xfrm>
            <a:off x="838200" y="365125"/>
            <a:ext cx="10515600" cy="6627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Trends in Transistor Count within CPU</a:t>
            </a:r>
          </a:p>
        </p:txBody>
      </p:sp>
    </p:spTree>
    <p:extLst>
      <p:ext uri="{BB962C8B-B14F-4D97-AF65-F5344CB8AC3E}">
        <p14:creationId xmlns:p14="http://schemas.microsoft.com/office/powerpoint/2010/main" val="25150427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Slide Number Placeholder 3">
            <a:extLst>
              <a:ext uri="{FF2B5EF4-FFF2-40B4-BE49-F238E27FC236}">
                <a16:creationId xmlns:a16="http://schemas.microsoft.com/office/drawing/2014/main" id="{937C5517-2BD2-447B-83DE-F774A6291B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A50F39E1-49F3-484F-8AF3-F12E6734DC29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11</a:t>
            </a:fld>
            <a:endParaRPr lang="en-US" altLang="en-US" sz="1400"/>
          </a:p>
        </p:txBody>
      </p:sp>
      <p:sp>
        <p:nvSpPr>
          <p:cNvPr id="23557" name="Text Box 4">
            <a:extLst>
              <a:ext uri="{FF2B5EF4-FFF2-40B4-BE49-F238E27FC236}">
                <a16:creationId xmlns:a16="http://schemas.microsoft.com/office/drawing/2014/main" id="{D2D2D0B9-F01E-46AE-B210-A1ABE58617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1978" y="1563688"/>
            <a:ext cx="10973335" cy="3539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CC0000"/>
              </a:buClr>
            </a:pPr>
            <a:r>
              <a:rPr lang="en-US" alt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In a clock cycle, can do more work  --  since transistors are</a:t>
            </a:r>
          </a:p>
          <a:p>
            <a:pPr eaLnBrk="1" hangingPunct="1">
              <a:spcBef>
                <a:spcPct val="0"/>
              </a:spcBef>
              <a:buClr>
                <a:srgbClr val="CC0000"/>
              </a:buClr>
              <a:buFontTx/>
              <a:buNone/>
            </a:pPr>
            <a:r>
              <a:rPr lang="en-US" alt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  faster, transistors are more energy-efficient, and there’s</a:t>
            </a:r>
          </a:p>
          <a:p>
            <a:pPr eaLnBrk="1" hangingPunct="1">
              <a:spcBef>
                <a:spcPct val="0"/>
              </a:spcBef>
              <a:buClr>
                <a:srgbClr val="CC0000"/>
              </a:buClr>
              <a:buFontTx/>
              <a:buNone/>
            </a:pPr>
            <a:r>
              <a:rPr lang="en-US" alt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  more of them</a:t>
            </a:r>
          </a:p>
          <a:p>
            <a:pPr eaLnBrk="1" hangingPunct="1">
              <a:spcBef>
                <a:spcPct val="0"/>
              </a:spcBef>
              <a:buClr>
                <a:srgbClr val="CC0000"/>
              </a:buClr>
              <a:buFontTx/>
              <a:buNone/>
            </a:pPr>
            <a:endParaRPr lang="en-US" alt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eaLnBrk="1" hangingPunct="1">
              <a:spcBef>
                <a:spcPct val="0"/>
              </a:spcBef>
              <a:buClr>
                <a:srgbClr val="CC0000"/>
              </a:buClr>
            </a:pPr>
            <a:r>
              <a:rPr lang="en-US" alt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Better architectures: finding more parallelism in one thread,</a:t>
            </a:r>
          </a:p>
          <a:p>
            <a:pPr eaLnBrk="1" hangingPunct="1">
              <a:spcBef>
                <a:spcPct val="0"/>
              </a:spcBef>
              <a:buClr>
                <a:srgbClr val="CC0000"/>
              </a:buClr>
              <a:buFontTx/>
              <a:buNone/>
            </a:pPr>
            <a:r>
              <a:rPr lang="en-US" alt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  better branch prediction, better cache policies, better</a:t>
            </a:r>
          </a:p>
          <a:p>
            <a:pPr eaLnBrk="1" hangingPunct="1">
              <a:spcBef>
                <a:spcPct val="0"/>
              </a:spcBef>
              <a:buClr>
                <a:srgbClr val="CC0000"/>
              </a:buClr>
              <a:buFontTx/>
              <a:buNone/>
            </a:pPr>
            <a:r>
              <a:rPr lang="en-US" alt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  memory organizations, more thread-level parallelism,</a:t>
            </a:r>
          </a:p>
          <a:p>
            <a:pPr eaLnBrk="1" hangingPunct="1">
              <a:spcBef>
                <a:spcPct val="0"/>
              </a:spcBef>
              <a:buClr>
                <a:srgbClr val="CC0000"/>
              </a:buClr>
              <a:buFontTx/>
              <a:buNone/>
            </a:pPr>
            <a:r>
              <a:rPr lang="en-US" alt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  moving computations to memory, accelerating some kernels, …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84B13D9E-8C6D-0A43-44FA-0C57F94CB539}"/>
              </a:ext>
            </a:extLst>
          </p:cNvPr>
          <p:cNvSpPr txBox="1">
            <a:spLocks noChangeArrowheads="1"/>
          </p:cNvSpPr>
          <p:nvPr/>
        </p:nvSpPr>
        <p:spPr>
          <a:xfrm>
            <a:off x="838200" y="365125"/>
            <a:ext cx="10515600" cy="6627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What Helps Performance?</a:t>
            </a:r>
          </a:p>
        </p:txBody>
      </p:sp>
    </p:spTree>
    <p:extLst>
      <p:ext uri="{BB962C8B-B14F-4D97-AF65-F5344CB8AC3E}">
        <p14:creationId xmlns:p14="http://schemas.microsoft.com/office/powerpoint/2010/main" val="36836497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Number Placeholder 3">
            <a:extLst>
              <a:ext uri="{FF2B5EF4-FFF2-40B4-BE49-F238E27FC236}">
                <a16:creationId xmlns:a16="http://schemas.microsoft.com/office/drawing/2014/main" id="{21163086-77C0-470D-A846-0AC943ADE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FB925908-EFA0-4983-9BD2-3DEDDDA7C351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12</a:t>
            </a:fld>
            <a:endParaRPr lang="en-US" altLang="en-US" sz="1400"/>
          </a:p>
        </p:txBody>
      </p:sp>
      <p:sp>
        <p:nvSpPr>
          <p:cNvPr id="15365" name="Text Box 4">
            <a:extLst>
              <a:ext uri="{FF2B5EF4-FFF2-40B4-BE49-F238E27FC236}">
                <a16:creationId xmlns:a16="http://schemas.microsoft.com/office/drawing/2014/main" id="{195B9A06-CD67-4243-B7CA-82F462EF7C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9557" y="1563688"/>
            <a:ext cx="11077135" cy="4832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CC0000"/>
              </a:buClr>
            </a:pPr>
            <a:r>
              <a:rPr lang="en-US" alt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The 52% growth per year is because of faster clock speeds</a:t>
            </a:r>
          </a:p>
          <a:p>
            <a:pPr eaLnBrk="1" hangingPunct="1">
              <a:spcBef>
                <a:spcPct val="0"/>
              </a:spcBef>
              <a:buClr>
                <a:srgbClr val="CC0000"/>
              </a:buClr>
              <a:buFontTx/>
              <a:buNone/>
            </a:pPr>
            <a:r>
              <a:rPr lang="en-US" alt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  and architectural innovations  (led to 25x higher speed)</a:t>
            </a:r>
          </a:p>
          <a:p>
            <a:pPr eaLnBrk="1" hangingPunct="1">
              <a:spcBef>
                <a:spcPct val="0"/>
              </a:spcBef>
              <a:buClr>
                <a:srgbClr val="CC0000"/>
              </a:buClr>
              <a:buFontTx/>
              <a:buNone/>
            </a:pPr>
            <a:endParaRPr lang="en-US" alt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eaLnBrk="1" hangingPunct="1">
              <a:spcBef>
                <a:spcPct val="0"/>
              </a:spcBef>
              <a:buClr>
                <a:srgbClr val="CC0000"/>
              </a:buClr>
            </a:pPr>
            <a:r>
              <a:rPr lang="en-US" alt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Clock speed increases have dropped to 1% per year in</a:t>
            </a:r>
          </a:p>
          <a:p>
            <a:pPr eaLnBrk="1" hangingPunct="1">
              <a:spcBef>
                <a:spcPct val="0"/>
              </a:spcBef>
              <a:buClr>
                <a:srgbClr val="CC0000"/>
              </a:buClr>
              <a:buFontTx/>
              <a:buNone/>
            </a:pPr>
            <a:r>
              <a:rPr lang="en-US" alt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  recent years </a:t>
            </a:r>
          </a:p>
          <a:p>
            <a:pPr eaLnBrk="1" hangingPunct="1">
              <a:spcBef>
                <a:spcPct val="0"/>
              </a:spcBef>
              <a:buClr>
                <a:srgbClr val="CC0000"/>
              </a:buClr>
              <a:buFontTx/>
              <a:buNone/>
            </a:pPr>
            <a:endParaRPr lang="en-US" alt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eaLnBrk="1" hangingPunct="1">
              <a:spcBef>
                <a:spcPct val="0"/>
              </a:spcBef>
              <a:buClr>
                <a:srgbClr val="CC0000"/>
              </a:buClr>
            </a:pPr>
            <a:r>
              <a:rPr lang="en-US" alt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The 22% growth includes the parallelization from multiple</a:t>
            </a:r>
          </a:p>
          <a:p>
            <a:pPr eaLnBrk="1" hangingPunct="1">
              <a:spcBef>
                <a:spcPct val="0"/>
              </a:spcBef>
              <a:buClr>
                <a:srgbClr val="CC0000"/>
              </a:buClr>
              <a:buFontTx/>
              <a:buNone/>
            </a:pPr>
            <a:r>
              <a:rPr lang="en-US" alt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  cores</a:t>
            </a:r>
          </a:p>
          <a:p>
            <a:pPr eaLnBrk="1" hangingPunct="1">
              <a:spcBef>
                <a:spcPct val="0"/>
              </a:spcBef>
              <a:buClr>
                <a:srgbClr val="CC0000"/>
              </a:buClr>
              <a:buNone/>
            </a:pPr>
            <a:endParaRPr lang="en-US" alt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eaLnBrk="1" hangingPunct="1">
              <a:spcBef>
                <a:spcPct val="0"/>
              </a:spcBef>
              <a:buClr>
                <a:srgbClr val="CC0000"/>
              </a:buClr>
            </a:pPr>
            <a:r>
              <a:rPr lang="en-US" alt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Moore’s Law: transistors on a chip double every 18-24 months</a:t>
            </a:r>
          </a:p>
          <a:p>
            <a:pPr eaLnBrk="1" hangingPunct="1">
              <a:spcBef>
                <a:spcPct val="0"/>
              </a:spcBef>
              <a:buClr>
                <a:srgbClr val="CC0000"/>
              </a:buClr>
              <a:buFontTx/>
              <a:buNone/>
            </a:pPr>
            <a:endParaRPr lang="en-US" alt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DE576E9C-ED13-0BC1-78C3-8462B1B915CA}"/>
              </a:ext>
            </a:extLst>
          </p:cNvPr>
          <p:cNvSpPr txBox="1">
            <a:spLocks noChangeArrowheads="1"/>
          </p:cNvSpPr>
          <p:nvPr/>
        </p:nvSpPr>
        <p:spPr>
          <a:xfrm>
            <a:off x="838200" y="365125"/>
            <a:ext cx="10515600" cy="6627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Points to Note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Copyright © 2019, Elsevier Inc. All rights reserved.</a:t>
            </a:r>
            <a:endParaRPr lang="en-AU"/>
          </a:p>
        </p:txBody>
      </p:sp>
      <p:sp>
        <p:nvSpPr>
          <p:cNvPr id="2426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Computer Architecture</a:t>
            </a:r>
            <a:endParaRPr lang="en-AU" dirty="0"/>
          </a:p>
        </p:txBody>
      </p:sp>
      <p:sp>
        <p:nvSpPr>
          <p:cNvPr id="2426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18984" y="1690688"/>
            <a:ext cx="7463481" cy="45466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/>
              <a:t>“Old” view of computer architecture:</a:t>
            </a:r>
          </a:p>
          <a:p>
            <a:pPr lvl="1">
              <a:lnSpc>
                <a:spcPct val="90000"/>
              </a:lnSpc>
            </a:pPr>
            <a:r>
              <a:rPr lang="en-US"/>
              <a:t>Instruction Set Architecture (ISA) design</a:t>
            </a:r>
          </a:p>
          <a:p>
            <a:pPr lvl="1">
              <a:lnSpc>
                <a:spcPct val="90000"/>
              </a:lnSpc>
            </a:pPr>
            <a:r>
              <a:rPr lang="en-US"/>
              <a:t>i.e. decisions regarding:</a:t>
            </a:r>
          </a:p>
          <a:p>
            <a:pPr lvl="2">
              <a:lnSpc>
                <a:spcPct val="90000"/>
              </a:lnSpc>
            </a:pPr>
            <a:r>
              <a:rPr lang="en-US"/>
              <a:t>registers, memory addressing, addressing modes, instruction operands, available operations, control flow instructions, instruction encoding</a:t>
            </a:r>
          </a:p>
          <a:p>
            <a:pPr lvl="2">
              <a:lnSpc>
                <a:spcPct val="90000"/>
              </a:lnSpc>
            </a:pPr>
            <a:endParaRPr lang="en-US"/>
          </a:p>
          <a:p>
            <a:pPr>
              <a:lnSpc>
                <a:spcPct val="90000"/>
              </a:lnSpc>
            </a:pPr>
            <a:r>
              <a:rPr lang="en-US"/>
              <a:t>“Real” computer architecture:</a:t>
            </a:r>
          </a:p>
          <a:p>
            <a:pPr lvl="1">
              <a:lnSpc>
                <a:spcPct val="90000"/>
              </a:lnSpc>
            </a:pPr>
            <a:r>
              <a:rPr lang="en-US"/>
              <a:t>Specific requirements of the target machine</a:t>
            </a:r>
          </a:p>
          <a:p>
            <a:pPr lvl="1">
              <a:lnSpc>
                <a:spcPct val="90000"/>
              </a:lnSpc>
            </a:pPr>
            <a:r>
              <a:rPr lang="en-US"/>
              <a:t>Design to maximize performance within constraints: cost, power, and availability</a:t>
            </a:r>
          </a:p>
          <a:p>
            <a:pPr lvl="1">
              <a:lnSpc>
                <a:spcPct val="90000"/>
              </a:lnSpc>
            </a:pPr>
            <a:r>
              <a:rPr lang="en-US"/>
              <a:t>Includes ISA, microarchitecture, hardware</a:t>
            </a:r>
            <a:endParaRPr lang="en-US" dirty="0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991AE088-8F74-3DF9-3026-8AB1A4360E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35" t="25551" r="19777" b="8593"/>
          <a:stretch/>
        </p:blipFill>
        <p:spPr bwMode="auto">
          <a:xfrm>
            <a:off x="7745203" y="1571625"/>
            <a:ext cx="4249573" cy="2986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Copyright © 2019, Elsevier Inc. All rights reserved.</a:t>
            </a:r>
            <a:endParaRPr lang="en-AU"/>
          </a:p>
        </p:txBody>
      </p:sp>
      <p:sp>
        <p:nvSpPr>
          <p:cNvPr id="2426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Trends in Technology</a:t>
            </a:r>
            <a:endParaRPr lang="en-AU" dirty="0"/>
          </a:p>
        </p:txBody>
      </p:sp>
      <p:sp>
        <p:nvSpPr>
          <p:cNvPr id="2426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1275" y="1825625"/>
            <a:ext cx="6944497" cy="4351338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90000"/>
              </a:lnSpc>
            </a:pPr>
            <a:r>
              <a:rPr lang="en-US" sz="2000" dirty="0"/>
              <a:t>Integrated circuit technology (Moore’s Law)</a:t>
            </a:r>
          </a:p>
          <a:p>
            <a:pPr lvl="1">
              <a:lnSpc>
                <a:spcPct val="90000"/>
              </a:lnSpc>
            </a:pPr>
            <a:r>
              <a:rPr lang="en-US" sz="1800" dirty="0"/>
              <a:t>Transistor density:  35%/year</a:t>
            </a:r>
          </a:p>
          <a:p>
            <a:pPr lvl="1">
              <a:lnSpc>
                <a:spcPct val="90000"/>
              </a:lnSpc>
            </a:pPr>
            <a:r>
              <a:rPr lang="en-US" sz="1800" dirty="0"/>
              <a:t>Die size:  10-20%/year</a:t>
            </a:r>
          </a:p>
          <a:p>
            <a:pPr lvl="1">
              <a:lnSpc>
                <a:spcPct val="90000"/>
              </a:lnSpc>
            </a:pPr>
            <a:r>
              <a:rPr lang="en-US" sz="1800" dirty="0"/>
              <a:t>Integration overall:  40-55%/year</a:t>
            </a:r>
          </a:p>
          <a:p>
            <a:pPr lvl="1">
              <a:lnSpc>
                <a:spcPct val="90000"/>
              </a:lnSpc>
            </a:pPr>
            <a:endParaRPr lang="en-US" sz="1800" dirty="0"/>
          </a:p>
          <a:p>
            <a:pPr>
              <a:lnSpc>
                <a:spcPct val="90000"/>
              </a:lnSpc>
            </a:pPr>
            <a:r>
              <a:rPr lang="en-US" sz="2000" dirty="0"/>
              <a:t>DRAM capacity:  25-40%/year (slowing)</a:t>
            </a:r>
          </a:p>
          <a:p>
            <a:pPr lvl="1">
              <a:lnSpc>
                <a:spcPct val="90000"/>
              </a:lnSpc>
            </a:pPr>
            <a:r>
              <a:rPr lang="en-US" sz="1800" dirty="0"/>
              <a:t>8 Gb (2014), 16 Gb (2019), possibly no 32 Gb</a:t>
            </a:r>
          </a:p>
          <a:p>
            <a:pPr>
              <a:lnSpc>
                <a:spcPct val="90000"/>
              </a:lnSpc>
            </a:pPr>
            <a:endParaRPr lang="en-US" sz="2000" dirty="0"/>
          </a:p>
          <a:p>
            <a:pPr>
              <a:lnSpc>
                <a:spcPct val="90000"/>
              </a:lnSpc>
            </a:pPr>
            <a:r>
              <a:rPr lang="en-US" sz="2000" dirty="0"/>
              <a:t>Flash capacity:  50-60%/year</a:t>
            </a:r>
          </a:p>
          <a:p>
            <a:pPr lvl="1">
              <a:lnSpc>
                <a:spcPct val="90000"/>
              </a:lnSpc>
            </a:pPr>
            <a:r>
              <a:rPr lang="en-US" sz="1800" dirty="0"/>
              <a:t>8-10X cheaper/bit than DRAM</a:t>
            </a:r>
          </a:p>
          <a:p>
            <a:pPr>
              <a:lnSpc>
                <a:spcPct val="90000"/>
              </a:lnSpc>
            </a:pPr>
            <a:endParaRPr lang="en-US" sz="2000" dirty="0"/>
          </a:p>
          <a:p>
            <a:pPr>
              <a:lnSpc>
                <a:spcPct val="90000"/>
              </a:lnSpc>
            </a:pPr>
            <a:r>
              <a:rPr lang="en-US" sz="2000" dirty="0"/>
              <a:t>Magnetic disk capacity:  recently slowed to 5%/year</a:t>
            </a:r>
          </a:p>
          <a:p>
            <a:pPr lvl="1">
              <a:lnSpc>
                <a:spcPct val="90000"/>
              </a:lnSpc>
            </a:pPr>
            <a:r>
              <a:rPr lang="en-US" sz="1800" dirty="0"/>
              <a:t>Density increases may no longer be possible, maybe increase from 7 to 9 platters</a:t>
            </a:r>
          </a:p>
          <a:p>
            <a:pPr lvl="1">
              <a:lnSpc>
                <a:spcPct val="90000"/>
              </a:lnSpc>
            </a:pPr>
            <a:r>
              <a:rPr lang="en-US" sz="1800" dirty="0"/>
              <a:t>8-10X cheaper/bit then Flash</a:t>
            </a:r>
          </a:p>
          <a:p>
            <a:pPr lvl="1">
              <a:lnSpc>
                <a:spcPct val="90000"/>
              </a:lnSpc>
            </a:pPr>
            <a:r>
              <a:rPr lang="en-US" sz="1800" dirty="0"/>
              <a:t>200-300X cheaper/bit than DRAM</a:t>
            </a:r>
          </a:p>
        </p:txBody>
      </p:sp>
      <p:pic>
        <p:nvPicPr>
          <p:cNvPr id="10242" name="Picture 2" descr="DRAM Cell Size Trend and Technology Prediction">
            <a:extLst>
              <a:ext uri="{FF2B5EF4-FFF2-40B4-BE49-F238E27FC236}">
                <a16:creationId xmlns:a16="http://schemas.microsoft.com/office/drawing/2014/main" id="{B17F95B2-9811-EA44-D133-3411B45103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2335" y="1690688"/>
            <a:ext cx="3791465" cy="236434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279E2C8-4F1A-614A-84DF-B9B2BD75E5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2334" y="4133130"/>
            <a:ext cx="3791466" cy="222322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Copyright © 2019, Elsevier Inc. All rights reserved.</a:t>
            </a:r>
            <a:endParaRPr lang="en-AU"/>
          </a:p>
        </p:txBody>
      </p:sp>
      <p:sp>
        <p:nvSpPr>
          <p:cNvPr id="2426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Bandwidth and Latency</a:t>
            </a:r>
            <a:endParaRPr lang="en-AU" dirty="0"/>
          </a:p>
        </p:txBody>
      </p:sp>
      <p:sp>
        <p:nvSpPr>
          <p:cNvPr id="2426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83292" y="1773023"/>
            <a:ext cx="6796216" cy="4351338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dirty="0"/>
              <a:t>Bandwidth or throughput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Total work done in a given time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32,000-40,000X improvement for processors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300-1200X improvement for memory and disks</a:t>
            </a:r>
          </a:p>
          <a:p>
            <a:pPr lvl="1"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r>
              <a:rPr lang="en-US" dirty="0"/>
              <a:t>Latency or response time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Time between start and completion of an event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50-90X improvement for processors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6-8X improvement for memory and disks</a:t>
            </a: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6AD6B9A5-0E87-DE9E-16F0-9421AB9C16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2567" y="1631552"/>
            <a:ext cx="4277498" cy="4177690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28E356-5A7A-DC49-CF8C-E9D36269FF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E42876-879F-56FB-E28B-DF9A0F282B20}"/>
              </a:ext>
            </a:extLst>
          </p:cNvPr>
          <p:cNvSpPr txBox="1">
            <a:spLocks/>
          </p:cNvSpPr>
          <p:nvPr/>
        </p:nvSpPr>
        <p:spPr>
          <a:xfrm>
            <a:off x="1390651" y="6381751"/>
            <a:ext cx="9696449" cy="3587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Copyright © 2019, Elsevier Inc. All rights reserved.</a:t>
            </a:r>
            <a:endParaRPr lang="en-AU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55321CE9-C530-FBAC-F05A-68C9EA8321EF}"/>
              </a:ext>
            </a:extLst>
          </p:cNvPr>
          <p:cNvSpPr txBox="1">
            <a:spLocks noChangeArrowheads="1"/>
          </p:cNvSpPr>
          <p:nvPr/>
        </p:nvSpPr>
        <p:spPr>
          <a:xfrm>
            <a:off x="814918" y="437166"/>
            <a:ext cx="11042649" cy="7016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dirty="0"/>
              <a:t>Bandwidth and Latency</a:t>
            </a:r>
            <a:endParaRPr lang="en-GB" dirty="0"/>
          </a:p>
        </p:txBody>
      </p:sp>
      <p:sp>
        <p:nvSpPr>
          <p:cNvPr id="6" name="Text Box 8">
            <a:extLst>
              <a:ext uri="{FF2B5EF4-FFF2-40B4-BE49-F238E27FC236}">
                <a16:creationId xmlns:a16="http://schemas.microsoft.com/office/drawing/2014/main" id="{0522FAFA-1753-213A-B688-772AABE9A3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61914" y="6077112"/>
            <a:ext cx="5798382" cy="40011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sz="2000" dirty="0">
                <a:solidFill>
                  <a:srgbClr val="000066"/>
                </a:solidFill>
                <a:latin typeface="Arial" charset="0"/>
              </a:rPr>
              <a:t>Log-log plot of bandwidth and latency milestones</a:t>
            </a:r>
            <a:endParaRPr lang="en-GB" sz="2000" dirty="0">
              <a:solidFill>
                <a:srgbClr val="000066"/>
              </a:solidFill>
              <a:latin typeface="Arial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502481-1191-AC08-E009-21713A169E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0805" y="1241186"/>
            <a:ext cx="5400600" cy="4835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0049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Copyright © 2019, Elsevier Inc. All rights reserved.</a:t>
            </a:r>
            <a:endParaRPr lang="en-AU"/>
          </a:p>
        </p:txBody>
      </p:sp>
      <p:sp>
        <p:nvSpPr>
          <p:cNvPr id="2426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Transistors and Wires</a:t>
            </a:r>
            <a:endParaRPr lang="en-AU" dirty="0"/>
          </a:p>
        </p:txBody>
      </p:sp>
      <p:sp>
        <p:nvSpPr>
          <p:cNvPr id="2426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1652627"/>
            <a:ext cx="10515600" cy="2547598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dirty="0"/>
              <a:t>Feature size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Minimum size of transistor or wire in x or y dimension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10 microns in 1971 to .011 microns in 2017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Transistor performance scales linearly</a:t>
            </a:r>
          </a:p>
          <a:p>
            <a:pPr lvl="2">
              <a:lnSpc>
                <a:spcPct val="90000"/>
              </a:lnSpc>
            </a:pPr>
            <a:r>
              <a:rPr lang="en-US" dirty="0"/>
              <a:t>Wire delay does not improve with feature size!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Integration density scales </a:t>
            </a:r>
            <a:r>
              <a:rPr lang="en-US" dirty="0" err="1"/>
              <a:t>quadratically</a:t>
            </a:r>
            <a:endParaRPr lang="en-US" dirty="0"/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69557BD9-0FDE-B512-E139-212B26734E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006"/>
          <a:stretch/>
        </p:blipFill>
        <p:spPr bwMode="auto">
          <a:xfrm>
            <a:off x="5118442" y="4373223"/>
            <a:ext cx="6556634" cy="1803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690" name="Rectangle 2"/>
          <p:cNvSpPr>
            <a:spLocks noGrp="1" noChangeArrowheads="1"/>
          </p:cNvSpPr>
          <p:nvPr>
            <p:ph type="title"/>
          </p:nvPr>
        </p:nvSpPr>
        <p:spPr>
          <a:xfrm>
            <a:off x="220717" y="335821"/>
            <a:ext cx="10142483" cy="540871"/>
          </a:xfrm>
        </p:spPr>
        <p:txBody>
          <a:bodyPr anchor="b">
            <a:normAutofit/>
          </a:bodyPr>
          <a:lstStyle/>
          <a:p>
            <a:r>
              <a:rPr lang="en-US" sz="3200" dirty="0"/>
              <a:t>Power and Energy</a:t>
            </a:r>
            <a:endParaRPr lang="en-AU" sz="3200" dirty="0"/>
          </a:p>
        </p:txBody>
      </p:sp>
      <p:sp>
        <p:nvSpPr>
          <p:cNvPr id="2426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67559" y="1265572"/>
            <a:ext cx="5606197" cy="5645487"/>
          </a:xfrm>
        </p:spPr>
        <p:txBody>
          <a:bodyPr anchor="t">
            <a:noAutofit/>
          </a:bodyPr>
          <a:lstStyle/>
          <a:p>
            <a:r>
              <a:rPr lang="en-US" sz="2400" dirty="0"/>
              <a:t>Problem:  Get power in, get power out</a:t>
            </a:r>
          </a:p>
          <a:p>
            <a:r>
              <a:rPr lang="en-US" sz="2400" dirty="0"/>
              <a:t>Thermal Design Power (TDP)</a:t>
            </a:r>
          </a:p>
          <a:p>
            <a:pPr lvl="1"/>
            <a:r>
              <a:rPr lang="en-US" dirty="0"/>
              <a:t>Characterizes sustained power consumption</a:t>
            </a:r>
          </a:p>
          <a:p>
            <a:pPr lvl="1"/>
            <a:r>
              <a:rPr lang="en-US" dirty="0"/>
              <a:t>Used as target for power supply and cooling system</a:t>
            </a:r>
          </a:p>
          <a:p>
            <a:pPr lvl="1"/>
            <a:r>
              <a:rPr lang="en-US" dirty="0"/>
              <a:t>Lower than peak power (1.5X higher), higher than average power consumption</a:t>
            </a:r>
          </a:p>
          <a:p>
            <a:r>
              <a:rPr lang="en-US" sz="2400" dirty="0"/>
              <a:t>Clock rate can be reduced dynamically to limit power consumption</a:t>
            </a:r>
          </a:p>
          <a:p>
            <a:r>
              <a:rPr lang="en-US" sz="2400" dirty="0"/>
              <a:t>Energy per task is often a better measurement</a:t>
            </a:r>
          </a:p>
        </p:txBody>
      </p:sp>
      <p:pic>
        <p:nvPicPr>
          <p:cNvPr id="13314" name="Picture 2" descr="A diagram of a diagram showing the power of electricity&#10;&#10;Description automatically generated with medium confidence">
            <a:extLst>
              <a:ext uri="{FF2B5EF4-FFF2-40B4-BE49-F238E27FC236}">
                <a16:creationId xmlns:a16="http://schemas.microsoft.com/office/drawing/2014/main" id="{25A5A5D6-CBCC-876F-87C4-42F1CBF999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5999" y="1602763"/>
            <a:ext cx="5528153" cy="3849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5514569" y="6356350"/>
            <a:ext cx="309603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</a:rPr>
              <a:t>Copyright © 2019, Elsevier Inc. All rights reserved.</a:t>
            </a:r>
            <a:endParaRPr lang="en-AU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242696" name="Group 242695">
            <a:extLst>
              <a:ext uri="{FF2B5EF4-FFF2-40B4-BE49-F238E27FC236}">
                <a16:creationId xmlns:a16="http://schemas.microsoft.com/office/drawing/2014/main" id="{6258F736-B256-8039-9DC6-F4E49A5C5A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2068638" y="0"/>
            <a:ext cx="123362" cy="6858000"/>
            <a:chOff x="12068638" y="0"/>
            <a:chExt cx="123362" cy="6858000"/>
          </a:xfrm>
        </p:grpSpPr>
        <p:sp>
          <p:nvSpPr>
            <p:cNvPr id="242697" name="Rectangle 242696">
              <a:extLst>
                <a:ext uri="{FF2B5EF4-FFF2-40B4-BE49-F238E27FC236}">
                  <a16:creationId xmlns:a16="http://schemas.microsoft.com/office/drawing/2014/main" id="{10B4520A-996E-330C-99DA-69CA4D89E9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2698" name="Rectangle 242697">
              <a:extLst>
                <a:ext uri="{FF2B5EF4-FFF2-40B4-BE49-F238E27FC236}">
                  <a16:creationId xmlns:a16="http://schemas.microsoft.com/office/drawing/2014/main" id="{EC8FA945-E356-695F-18D6-CAD4EF34FE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3527553"/>
              <a:ext cx="123362" cy="3330447"/>
            </a:xfrm>
            <a:prstGeom prst="rect">
              <a:avLst/>
            </a:prstGeom>
            <a:gradFill>
              <a:gsLst>
                <a:gs pos="1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Number Placeholder 3">
            <a:extLst>
              <a:ext uri="{FF2B5EF4-FFF2-40B4-BE49-F238E27FC236}">
                <a16:creationId xmlns:a16="http://schemas.microsoft.com/office/drawing/2014/main" id="{B339B91A-C31F-478F-9C47-694FA8EE23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5193203-D64A-4DD6-BF86-930D4F295D3F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19</a:t>
            </a:fld>
            <a:endParaRPr lang="en-US" altLang="en-US" sz="1400"/>
          </a:p>
        </p:txBody>
      </p:sp>
      <p:sp>
        <p:nvSpPr>
          <p:cNvPr id="17411" name="Text Box 2">
            <a:extLst>
              <a:ext uri="{FF2B5EF4-FFF2-40B4-BE49-F238E27FC236}">
                <a16:creationId xmlns:a16="http://schemas.microsoft.com/office/drawing/2014/main" id="{9FBCBC8B-42B3-4CA3-BB8F-94881221C8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65325" y="396876"/>
            <a:ext cx="384534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>
                <a:solidFill>
                  <a:srgbClr val="CC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Clock Speed Increases</a:t>
            </a:r>
          </a:p>
        </p:txBody>
      </p:sp>
      <p:sp>
        <p:nvSpPr>
          <p:cNvPr id="17412" name="Line 3">
            <a:extLst>
              <a:ext uri="{FF2B5EF4-FFF2-40B4-BE49-F238E27FC236}">
                <a16:creationId xmlns:a16="http://schemas.microsoft.com/office/drawing/2014/main" id="{40E040E6-A52B-4668-B26D-6BA8BE20BF5B}"/>
              </a:ext>
            </a:extLst>
          </p:cNvPr>
          <p:cNvSpPr>
            <a:spLocks noChangeShapeType="1"/>
          </p:cNvSpPr>
          <p:nvPr/>
        </p:nvSpPr>
        <p:spPr bwMode="auto">
          <a:xfrm>
            <a:off x="1905000" y="1143000"/>
            <a:ext cx="83058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17413" name="Picture 2">
            <a:extLst>
              <a:ext uri="{FF2B5EF4-FFF2-40B4-BE49-F238E27FC236}">
                <a16:creationId xmlns:a16="http://schemas.microsoft.com/office/drawing/2014/main" id="{E224D085-1505-427E-B67E-F8C08474E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1" y="1295400"/>
            <a:ext cx="7737475" cy="4903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4" name="TextBox 6">
            <a:extLst>
              <a:ext uri="{FF2B5EF4-FFF2-40B4-BE49-F238E27FC236}">
                <a16:creationId xmlns:a16="http://schemas.microsoft.com/office/drawing/2014/main" id="{6F6734A9-627D-49AA-BB60-83614233DF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43800" y="6324600"/>
            <a:ext cx="2198688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>
                <a:latin typeface="Arial" panose="020B0604020202020204" pitchFamily="34" charset="0"/>
              </a:rPr>
              <a:t>Source: H&amp;P textbook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6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Computer Technology</a:t>
            </a:r>
            <a:endParaRPr lang="en-AU" dirty="0"/>
          </a:p>
        </p:txBody>
      </p:sp>
      <p:sp>
        <p:nvSpPr>
          <p:cNvPr id="24269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200" dirty="0"/>
              <a:t>Performance improvements:</a:t>
            </a:r>
          </a:p>
          <a:p>
            <a:pPr lvl="1">
              <a:lnSpc>
                <a:spcPct val="90000"/>
              </a:lnSpc>
            </a:pPr>
            <a:r>
              <a:rPr lang="en-US" sz="2800" dirty="0"/>
              <a:t>Improvements in semiconductor technology</a:t>
            </a:r>
          </a:p>
          <a:p>
            <a:pPr lvl="2">
              <a:lnSpc>
                <a:spcPct val="90000"/>
              </a:lnSpc>
            </a:pPr>
            <a:r>
              <a:rPr lang="en-US" sz="2400" dirty="0"/>
              <a:t>Feature size, clock speed</a:t>
            </a:r>
          </a:p>
          <a:p>
            <a:pPr lvl="1">
              <a:lnSpc>
                <a:spcPct val="90000"/>
              </a:lnSpc>
            </a:pPr>
            <a:r>
              <a:rPr lang="en-US" sz="2800" dirty="0"/>
              <a:t>Improvements in computer architectures</a:t>
            </a:r>
          </a:p>
          <a:p>
            <a:pPr lvl="2">
              <a:lnSpc>
                <a:spcPct val="90000"/>
              </a:lnSpc>
            </a:pPr>
            <a:r>
              <a:rPr lang="en-US" sz="2400" dirty="0"/>
              <a:t>Enabled by HLL compilers, UNIX</a:t>
            </a:r>
          </a:p>
          <a:p>
            <a:pPr lvl="2">
              <a:lnSpc>
                <a:spcPct val="90000"/>
              </a:lnSpc>
            </a:pPr>
            <a:r>
              <a:rPr lang="en-US" sz="2400" dirty="0"/>
              <a:t>Lead to RISC architectures</a:t>
            </a:r>
          </a:p>
          <a:p>
            <a:pPr lvl="1">
              <a:lnSpc>
                <a:spcPct val="90000"/>
              </a:lnSpc>
            </a:pPr>
            <a:endParaRPr lang="en-US" sz="2800" dirty="0"/>
          </a:p>
          <a:p>
            <a:pPr lvl="1">
              <a:lnSpc>
                <a:spcPct val="90000"/>
              </a:lnSpc>
            </a:pPr>
            <a:r>
              <a:rPr lang="en-US" sz="2800" dirty="0"/>
              <a:t>Together have enabled:</a:t>
            </a:r>
          </a:p>
          <a:p>
            <a:pPr lvl="2">
              <a:lnSpc>
                <a:spcPct val="90000"/>
              </a:lnSpc>
            </a:pPr>
            <a:r>
              <a:rPr lang="en-US" sz="2400" dirty="0"/>
              <a:t>Lightweight computers</a:t>
            </a:r>
          </a:p>
          <a:p>
            <a:pPr lvl="2">
              <a:lnSpc>
                <a:spcPct val="90000"/>
              </a:lnSpc>
            </a:pPr>
            <a:r>
              <a:rPr lang="en-US" sz="2400" dirty="0"/>
              <a:t>Productivity-based managed/interpreted programming languages</a:t>
            </a:r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Copyright © 2019, Elsevier Inc. All rights reserved.</a:t>
            </a:r>
            <a:endParaRPr lang="en-AU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Copyright © 2019, Elsevier Inc. All rights reserved.</a:t>
            </a:r>
            <a:endParaRPr lang="en-AU"/>
          </a:p>
        </p:txBody>
      </p:sp>
      <p:sp>
        <p:nvSpPr>
          <p:cNvPr id="242690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365125"/>
            <a:ext cx="10515600" cy="1133899"/>
          </a:xfrm>
        </p:spPr>
        <p:txBody>
          <a:bodyPr/>
          <a:lstStyle/>
          <a:p>
            <a:r>
              <a:rPr lang="en-US" dirty="0"/>
              <a:t>Reducing Power</a:t>
            </a:r>
            <a:endParaRPr lang="en-AU" dirty="0"/>
          </a:p>
        </p:txBody>
      </p:sp>
      <p:sp>
        <p:nvSpPr>
          <p:cNvPr id="2426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1499024"/>
            <a:ext cx="10515600" cy="4677939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600" dirty="0"/>
              <a:t>Techniques for reducing power:</a:t>
            </a:r>
          </a:p>
          <a:p>
            <a:pPr lvl="1">
              <a:lnSpc>
                <a:spcPct val="90000"/>
              </a:lnSpc>
            </a:pPr>
            <a:r>
              <a:rPr lang="en-US" sz="3200" dirty="0"/>
              <a:t>Do nothing well</a:t>
            </a:r>
          </a:p>
          <a:p>
            <a:pPr lvl="1">
              <a:lnSpc>
                <a:spcPct val="90000"/>
              </a:lnSpc>
            </a:pPr>
            <a:r>
              <a:rPr lang="en-US" sz="3200" dirty="0"/>
              <a:t>Dynamic Voltage-Frequency Scaling</a:t>
            </a:r>
          </a:p>
          <a:p>
            <a:pPr lvl="2"/>
            <a:r>
              <a:rPr lang="en-US" sz="2800" dirty="0" err="1"/>
              <a:t>e.g</a:t>
            </a:r>
            <a:r>
              <a:rPr lang="en-US" sz="2800" dirty="0"/>
              <a:t>, AMD Opteron</a:t>
            </a:r>
          </a:p>
          <a:p>
            <a:pPr lvl="1">
              <a:lnSpc>
                <a:spcPct val="90000"/>
              </a:lnSpc>
            </a:pPr>
            <a:r>
              <a:rPr lang="en-US" sz="3200" dirty="0"/>
              <a:t>Low power state for DRAM, disks</a:t>
            </a:r>
          </a:p>
          <a:p>
            <a:pPr lvl="2"/>
            <a:r>
              <a:rPr lang="en-US" sz="2800" dirty="0"/>
              <a:t>sleep mode</a:t>
            </a:r>
          </a:p>
          <a:p>
            <a:pPr lvl="1">
              <a:lnSpc>
                <a:spcPct val="90000"/>
              </a:lnSpc>
            </a:pPr>
            <a:r>
              <a:rPr lang="en-US" sz="3200" dirty="0"/>
              <a:t>Overclocking, turning off cores</a:t>
            </a:r>
          </a:p>
          <a:p>
            <a:pPr lvl="2"/>
            <a:r>
              <a:rPr lang="en-US" sz="2800" dirty="0"/>
              <a:t>Intel i7, AMD Ryzen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362BB6-009D-7C4B-45AB-CE8C30923F2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1320"/>
          <a:stretch/>
        </p:blipFill>
        <p:spPr>
          <a:xfrm>
            <a:off x="8740587" y="1690688"/>
            <a:ext cx="2199959" cy="39243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Slide Number Placeholder 3">
            <a:extLst>
              <a:ext uri="{FF2B5EF4-FFF2-40B4-BE49-F238E27FC236}">
                <a16:creationId xmlns:a16="http://schemas.microsoft.com/office/drawing/2014/main" id="{598363B9-74E6-41D9-8892-81890588E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A090E9ED-387D-4F3D-A5EB-F91675036397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21</a:t>
            </a:fld>
            <a:endParaRPr lang="en-US" altLang="en-US" sz="1400"/>
          </a:p>
        </p:txBody>
      </p:sp>
      <p:sp>
        <p:nvSpPr>
          <p:cNvPr id="19459" name="Text Box 2">
            <a:extLst>
              <a:ext uri="{FF2B5EF4-FFF2-40B4-BE49-F238E27FC236}">
                <a16:creationId xmlns:a16="http://schemas.microsoft.com/office/drawing/2014/main" id="{D4402DBE-D46F-45D1-BFFD-B5AC4BBF63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65326" y="396876"/>
            <a:ext cx="522232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>
                <a:solidFill>
                  <a:srgbClr val="CC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Recent Microprocessor Trends</a:t>
            </a:r>
          </a:p>
        </p:txBody>
      </p:sp>
      <p:sp>
        <p:nvSpPr>
          <p:cNvPr id="19460" name="Line 3">
            <a:extLst>
              <a:ext uri="{FF2B5EF4-FFF2-40B4-BE49-F238E27FC236}">
                <a16:creationId xmlns:a16="http://schemas.microsoft.com/office/drawing/2014/main" id="{A59AD685-5A7E-471A-B12B-7621A313DA9A}"/>
              </a:ext>
            </a:extLst>
          </p:cNvPr>
          <p:cNvSpPr>
            <a:spLocks noChangeShapeType="1"/>
          </p:cNvSpPr>
          <p:nvPr/>
        </p:nvSpPr>
        <p:spPr bwMode="auto">
          <a:xfrm>
            <a:off x="1905000" y="1143000"/>
            <a:ext cx="83058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9461" name="Text Box 4">
            <a:extLst>
              <a:ext uri="{FF2B5EF4-FFF2-40B4-BE49-F238E27FC236}">
                <a16:creationId xmlns:a16="http://schemas.microsoft.com/office/drawing/2014/main" id="{F7B7F5B2-2E3A-491E-ADC5-47CAC23BDB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60700" y="5499100"/>
            <a:ext cx="70564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CC0000"/>
              </a:buClr>
              <a:buFontTx/>
              <a:buNone/>
            </a:pPr>
            <a:r>
              <a:rPr lang="en-US" altLang="en-US" sz="1800">
                <a:latin typeface="Calibri" panose="020F0502020204030204" pitchFamily="34" charset="0"/>
                <a:cs typeface="Calibri" panose="020F0502020204030204" pitchFamily="34" charset="0"/>
              </a:rPr>
              <a:t> 2004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7802693-538D-4E58-BB2B-7290CC6428CB}"/>
              </a:ext>
            </a:extLst>
          </p:cNvPr>
          <p:cNvCxnSpPr/>
          <p:nvPr/>
        </p:nvCxnSpPr>
        <p:spPr>
          <a:xfrm>
            <a:off x="2863850" y="5346700"/>
            <a:ext cx="472440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7DFB04A-39B9-4028-99F3-EDFE72F2AB94}"/>
              </a:ext>
            </a:extLst>
          </p:cNvPr>
          <p:cNvCxnSpPr/>
          <p:nvPr/>
        </p:nvCxnSpPr>
        <p:spPr>
          <a:xfrm flipV="1">
            <a:off x="2863850" y="2070100"/>
            <a:ext cx="0" cy="32766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569AE22-5BA7-4987-B035-A3ADC241A1B6}"/>
              </a:ext>
            </a:extLst>
          </p:cNvPr>
          <p:cNvCxnSpPr/>
          <p:nvPr/>
        </p:nvCxnSpPr>
        <p:spPr>
          <a:xfrm flipV="1">
            <a:off x="3346450" y="1958975"/>
            <a:ext cx="3200400" cy="152400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3891F3B-6D3F-4988-A247-8AD8BAAB8B76}"/>
              </a:ext>
            </a:extLst>
          </p:cNvPr>
          <p:cNvCxnSpPr/>
          <p:nvPr/>
        </p:nvCxnSpPr>
        <p:spPr>
          <a:xfrm flipV="1">
            <a:off x="3363913" y="2416175"/>
            <a:ext cx="3200400" cy="152400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D80F1F4-0558-4C67-BE85-CACBB858D69A}"/>
              </a:ext>
            </a:extLst>
          </p:cNvPr>
          <p:cNvCxnSpPr/>
          <p:nvPr/>
        </p:nvCxnSpPr>
        <p:spPr>
          <a:xfrm flipV="1">
            <a:off x="3349625" y="3368675"/>
            <a:ext cx="3214688" cy="102870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AA2A52A-4301-4828-BD76-B85BF8FE9A10}"/>
              </a:ext>
            </a:extLst>
          </p:cNvPr>
          <p:cNvCxnSpPr/>
          <p:nvPr/>
        </p:nvCxnSpPr>
        <p:spPr>
          <a:xfrm flipV="1">
            <a:off x="3346451" y="4225925"/>
            <a:ext cx="3217863" cy="51435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7022201-FBA7-43FC-AC78-BB4389C03AEA}"/>
              </a:ext>
            </a:extLst>
          </p:cNvPr>
          <p:cNvCxnSpPr/>
          <p:nvPr/>
        </p:nvCxnSpPr>
        <p:spPr>
          <a:xfrm flipV="1">
            <a:off x="3371851" y="4740276"/>
            <a:ext cx="3217863" cy="409575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469" name="Text Box 4">
            <a:extLst>
              <a:ext uri="{FF2B5EF4-FFF2-40B4-BE49-F238E27FC236}">
                <a16:creationId xmlns:a16="http://schemas.microsoft.com/office/drawing/2014/main" id="{3D2D6A24-24F1-4614-AA20-797274F775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69050" y="5529263"/>
            <a:ext cx="70564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CC0000"/>
              </a:buClr>
              <a:buFontTx/>
              <a:buNone/>
            </a:pPr>
            <a:r>
              <a:rPr lang="en-US" altLang="en-US" sz="1800">
                <a:latin typeface="Calibri" panose="020F0502020204030204" pitchFamily="34" charset="0"/>
                <a:cs typeface="Calibri" panose="020F0502020204030204" pitchFamily="34" charset="0"/>
              </a:rPr>
              <a:t> 2010</a:t>
            </a:r>
          </a:p>
        </p:txBody>
      </p:sp>
      <p:sp>
        <p:nvSpPr>
          <p:cNvPr id="19470" name="Text Box 4">
            <a:extLst>
              <a:ext uri="{FF2B5EF4-FFF2-40B4-BE49-F238E27FC236}">
                <a16:creationId xmlns:a16="http://schemas.microsoft.com/office/drawing/2014/main" id="{3E8F1B2F-A5B4-435B-94DB-106294C435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07101" y="6315075"/>
            <a:ext cx="32238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CC0000"/>
              </a:buClr>
              <a:buFontTx/>
              <a:buNone/>
            </a:pPr>
            <a:r>
              <a:rPr lang="en-US" altLang="en-US" sz="1800">
                <a:latin typeface="Calibri" panose="020F0502020204030204" pitchFamily="34" charset="0"/>
                <a:cs typeface="Calibri" panose="020F0502020204030204" pitchFamily="34" charset="0"/>
              </a:rPr>
              <a:t>Source: Micron University Symp.</a:t>
            </a:r>
          </a:p>
        </p:txBody>
      </p:sp>
      <p:sp>
        <p:nvSpPr>
          <p:cNvPr id="19471" name="Text Box 4">
            <a:extLst>
              <a:ext uri="{FF2B5EF4-FFF2-40B4-BE49-F238E27FC236}">
                <a16:creationId xmlns:a16="http://schemas.microsoft.com/office/drawing/2014/main" id="{11022FB3-E962-497B-9C4C-B1CC15E05A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64313" y="1685925"/>
            <a:ext cx="240944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CC0000"/>
              </a:buClr>
              <a:buFontTx/>
              <a:buNone/>
            </a:pPr>
            <a:r>
              <a:rPr lang="en-US" altLang="en-US" sz="1800">
                <a:latin typeface="Calibri" panose="020F0502020204030204" pitchFamily="34" charset="0"/>
                <a:cs typeface="Calibri" panose="020F0502020204030204" pitchFamily="34" charset="0"/>
              </a:rPr>
              <a:t>Transistors: 1.43x / year</a:t>
            </a:r>
          </a:p>
        </p:txBody>
      </p:sp>
      <p:sp>
        <p:nvSpPr>
          <p:cNvPr id="19472" name="Text Box 4">
            <a:extLst>
              <a:ext uri="{FF2B5EF4-FFF2-40B4-BE49-F238E27FC236}">
                <a16:creationId xmlns:a16="http://schemas.microsoft.com/office/drawing/2014/main" id="{A37C5E4B-8A71-4580-86E4-1CF1AA86A3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23050" y="2230438"/>
            <a:ext cx="168687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CC0000"/>
              </a:buClr>
              <a:buFontTx/>
              <a:buNone/>
            </a:pPr>
            <a:r>
              <a:rPr lang="en-US" altLang="en-US" sz="1800">
                <a:latin typeface="Calibri" panose="020F0502020204030204" pitchFamily="34" charset="0"/>
                <a:cs typeface="Calibri" panose="020F0502020204030204" pitchFamily="34" charset="0"/>
              </a:rPr>
              <a:t>Cores: 1.2 - 1.4x</a:t>
            </a:r>
          </a:p>
        </p:txBody>
      </p:sp>
      <p:sp>
        <p:nvSpPr>
          <p:cNvPr id="19473" name="Text Box 4">
            <a:extLst>
              <a:ext uri="{FF2B5EF4-FFF2-40B4-BE49-F238E27FC236}">
                <a16:creationId xmlns:a16="http://schemas.microsoft.com/office/drawing/2014/main" id="{CC6BC1F6-F2E4-4DDD-A7B0-7E32043A2B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23050" y="3182938"/>
            <a:ext cx="201542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CC0000"/>
              </a:buClr>
              <a:buFontTx/>
              <a:buNone/>
            </a:pPr>
            <a:r>
              <a:rPr lang="en-US" altLang="en-US" sz="1800">
                <a:latin typeface="Calibri" panose="020F0502020204030204" pitchFamily="34" charset="0"/>
                <a:cs typeface="Calibri" panose="020F0502020204030204" pitchFamily="34" charset="0"/>
              </a:rPr>
              <a:t>Performance: 1.15x</a:t>
            </a:r>
          </a:p>
        </p:txBody>
      </p:sp>
      <p:sp>
        <p:nvSpPr>
          <p:cNvPr id="19474" name="Text Box 4">
            <a:extLst>
              <a:ext uri="{FF2B5EF4-FFF2-40B4-BE49-F238E27FC236}">
                <a16:creationId xmlns:a16="http://schemas.microsoft.com/office/drawing/2014/main" id="{D124CDF7-400C-4BB8-B992-240BDFD824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23050" y="4027488"/>
            <a:ext cx="178946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CC0000"/>
              </a:buClr>
              <a:buFontTx/>
              <a:buNone/>
            </a:pPr>
            <a:r>
              <a:rPr lang="en-US" altLang="en-US" sz="1800">
                <a:latin typeface="Calibri" panose="020F0502020204030204" pitchFamily="34" charset="0"/>
                <a:cs typeface="Calibri" panose="020F0502020204030204" pitchFamily="34" charset="0"/>
              </a:rPr>
              <a:t>Frequency: 1.05x</a:t>
            </a:r>
          </a:p>
        </p:txBody>
      </p:sp>
      <p:sp>
        <p:nvSpPr>
          <p:cNvPr id="19475" name="Text Box 4">
            <a:extLst>
              <a:ext uri="{FF2B5EF4-FFF2-40B4-BE49-F238E27FC236}">
                <a16:creationId xmlns:a16="http://schemas.microsoft.com/office/drawing/2014/main" id="{13EA9A5B-4088-45B8-8D9A-B32231C998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23050" y="4554538"/>
            <a:ext cx="140179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CC0000"/>
              </a:buClr>
              <a:buFontTx/>
              <a:buNone/>
            </a:pPr>
            <a:r>
              <a:rPr lang="en-US" altLang="en-US" sz="1800">
                <a:latin typeface="Calibri" panose="020F0502020204030204" pitchFamily="34" charset="0"/>
                <a:cs typeface="Calibri" panose="020F0502020204030204" pitchFamily="34" charset="0"/>
              </a:rPr>
              <a:t>Power: 1.04x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Copyright © 2019, Elsevier Inc. All rights reserved.</a:t>
            </a:r>
            <a:endParaRPr lang="en-AU" dirty="0"/>
          </a:p>
        </p:txBody>
      </p:sp>
      <p:sp>
        <p:nvSpPr>
          <p:cNvPr id="242690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365125"/>
            <a:ext cx="10515600" cy="852357"/>
          </a:xfrm>
        </p:spPr>
        <p:txBody>
          <a:bodyPr/>
          <a:lstStyle/>
          <a:p>
            <a:r>
              <a:rPr lang="en-US" dirty="0"/>
              <a:t>Integrated Circuit Cost</a:t>
            </a:r>
            <a:endParaRPr lang="en-AU" dirty="0"/>
          </a:p>
        </p:txBody>
      </p:sp>
      <p:sp>
        <p:nvSpPr>
          <p:cNvPr id="2426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1643703"/>
            <a:ext cx="10515600" cy="4351338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90000"/>
              </a:lnSpc>
            </a:pPr>
            <a:r>
              <a:rPr lang="en-US" dirty="0"/>
              <a:t>Integrated circuit</a:t>
            </a:r>
          </a:p>
          <a:p>
            <a:pPr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endParaRPr lang="en-US" sz="2000" dirty="0"/>
          </a:p>
          <a:p>
            <a:pPr>
              <a:lnSpc>
                <a:spcPct val="90000"/>
              </a:lnSpc>
            </a:pPr>
            <a:endParaRPr lang="en-US" sz="2000" dirty="0"/>
          </a:p>
          <a:p>
            <a:pPr>
              <a:lnSpc>
                <a:spcPct val="90000"/>
              </a:lnSpc>
            </a:pPr>
            <a:r>
              <a:rPr lang="en-US" sz="2000" dirty="0"/>
              <a:t>Bose-Einstein formula:</a:t>
            </a:r>
          </a:p>
          <a:p>
            <a:pPr>
              <a:lnSpc>
                <a:spcPct val="90000"/>
              </a:lnSpc>
              <a:buNone/>
            </a:pPr>
            <a:endParaRPr lang="en-US" sz="2000" dirty="0"/>
          </a:p>
          <a:p>
            <a:pPr marL="0" indent="0">
              <a:lnSpc>
                <a:spcPct val="90000"/>
              </a:lnSpc>
              <a:buNone/>
            </a:pPr>
            <a:endParaRPr lang="en-US" sz="2000" dirty="0"/>
          </a:p>
          <a:p>
            <a:pPr>
              <a:lnSpc>
                <a:spcPct val="90000"/>
              </a:lnSpc>
            </a:pPr>
            <a:r>
              <a:rPr lang="en-US" sz="2000" dirty="0"/>
              <a:t>Defects per unit area = 0.016-0.057 defects per square cm (2010)</a:t>
            </a:r>
          </a:p>
          <a:p>
            <a:pPr>
              <a:lnSpc>
                <a:spcPct val="90000"/>
              </a:lnSpc>
            </a:pPr>
            <a:r>
              <a:rPr lang="en-US" sz="2000" dirty="0"/>
              <a:t>N = process-complexity factor = 11.5-15.5 (40 nm, 2010)</a:t>
            </a:r>
          </a:p>
        </p:txBody>
      </p:sp>
      <p:sp>
        <p:nvSpPr>
          <p:cNvPr id="509956" name="Rectangle 4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09958" name="Rectangle 6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09959" name="Rectangle 7"/>
          <p:cNvSpPr>
            <a:spLocks noChangeArrowheads="1"/>
          </p:cNvSpPr>
          <p:nvPr/>
        </p:nvSpPr>
        <p:spPr bwMode="auto">
          <a:xfrm>
            <a:off x="1524001" y="559744"/>
            <a:ext cx="18473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latin typeface="Times New Roman" pitchFamily="18" charset="0"/>
              <a:cs typeface="Arial" pitchFamily="34" charset="0"/>
            </a:endParaRPr>
          </a:p>
        </p:txBody>
      </p:sp>
      <p:sp>
        <p:nvSpPr>
          <p:cNvPr id="509961" name="Rectangle 9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509960" name="Picture 8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108252" y="2137394"/>
            <a:ext cx="8496944" cy="510108"/>
          </a:xfrm>
          <a:prstGeom prst="rect">
            <a:avLst/>
          </a:prstGeom>
          <a:noFill/>
        </p:spPr>
      </p:pic>
      <p:sp>
        <p:nvSpPr>
          <p:cNvPr id="509963" name="Rectangle 11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509962" name="Picture 10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108253" y="2822102"/>
            <a:ext cx="3388377" cy="504056"/>
          </a:xfrm>
          <a:prstGeom prst="rect">
            <a:avLst/>
          </a:prstGeom>
          <a:noFill/>
        </p:spPr>
      </p:pic>
      <p:sp>
        <p:nvSpPr>
          <p:cNvPr id="509965" name="Rectangle 13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509964" name="Picture 12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180261" y="3630369"/>
            <a:ext cx="6160758" cy="568449"/>
          </a:xfrm>
          <a:prstGeom prst="rect">
            <a:avLst/>
          </a:prstGeom>
          <a:noFill/>
        </p:spPr>
      </p:pic>
      <p:sp>
        <p:nvSpPr>
          <p:cNvPr id="509967" name="Rectangle 15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509966" name="Picture 14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239172" y="4740082"/>
            <a:ext cx="6768752" cy="294292"/>
          </a:xfrm>
          <a:prstGeom prst="rect">
            <a:avLst/>
          </a:prstGeom>
          <a:noFill/>
        </p:spPr>
      </p:pic>
      <p:pic>
        <p:nvPicPr>
          <p:cNvPr id="14338" name="Picture 2" descr="The basics of integrated circuits: its characteristics, classification and  role - Quarktwin Electronic Parts">
            <a:extLst>
              <a:ext uri="{FF2B5EF4-FFF2-40B4-BE49-F238E27FC236}">
                <a16:creationId xmlns:a16="http://schemas.microsoft.com/office/drawing/2014/main" id="{07C398B0-317C-A945-57E5-D82A08D8DF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0040" y="2721878"/>
            <a:ext cx="4064000" cy="2165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6F69E9B2-4B72-40DE-9CC1-E9FB892B4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0C7BF2-1255-4F42-9360-0A9ADDB1FE50}" type="slidenum">
              <a:rPr lang="en-US" altLang="en-US"/>
              <a:pPr>
                <a:defRPr/>
              </a:pPr>
              <a:t>23</a:t>
            </a:fld>
            <a:endParaRPr lang="en-US" altLang="en-US"/>
          </a:p>
        </p:txBody>
      </p:sp>
      <p:sp>
        <p:nvSpPr>
          <p:cNvPr id="6147" name="Text Box 2">
            <a:extLst>
              <a:ext uri="{FF2B5EF4-FFF2-40B4-BE49-F238E27FC236}">
                <a16:creationId xmlns:a16="http://schemas.microsoft.com/office/drawing/2014/main" id="{D7B42280-EA95-421B-AF59-21B3C1679F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65325" y="396876"/>
            <a:ext cx="411369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dirty="0">
                <a:solidFill>
                  <a:srgbClr val="CC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More Diverse Platforms</a:t>
            </a:r>
          </a:p>
        </p:txBody>
      </p:sp>
      <p:sp>
        <p:nvSpPr>
          <p:cNvPr id="6148" name="Line 3">
            <a:extLst>
              <a:ext uri="{FF2B5EF4-FFF2-40B4-BE49-F238E27FC236}">
                <a16:creationId xmlns:a16="http://schemas.microsoft.com/office/drawing/2014/main" id="{4AE25106-2141-4520-9782-ACCBAB691F6C}"/>
              </a:ext>
            </a:extLst>
          </p:cNvPr>
          <p:cNvSpPr>
            <a:spLocks noChangeShapeType="1"/>
          </p:cNvSpPr>
          <p:nvPr/>
        </p:nvSpPr>
        <p:spPr bwMode="auto">
          <a:xfrm>
            <a:off x="1905000" y="1143000"/>
            <a:ext cx="83058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6149" name="Picture 2" descr="http://www.extremetech.com/wp-content/uploads/2013/12/Google-Datacenter.jpg">
            <a:extLst>
              <a:ext uri="{FF2B5EF4-FFF2-40B4-BE49-F238E27FC236}">
                <a16:creationId xmlns:a16="http://schemas.microsoft.com/office/drawing/2014/main" id="{292CF035-FBD7-4496-9F50-7A4DA3B2C2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713" y="1341439"/>
            <a:ext cx="4614862" cy="2547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0" name="Picture 6" descr="http://images.anandtech.com/doci/4971/4S-5173.jpg">
            <a:extLst>
              <a:ext uri="{FF2B5EF4-FFF2-40B4-BE49-F238E27FC236}">
                <a16:creationId xmlns:a16="http://schemas.microsoft.com/office/drawing/2014/main" id="{8B3F1807-2B5F-403C-9C10-40C5BF3D53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1341439"/>
            <a:ext cx="3860800" cy="2547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1" name="Picture 7" descr="Image result for uber self driving car">
            <a:extLst>
              <a:ext uri="{FF2B5EF4-FFF2-40B4-BE49-F238E27FC236}">
                <a16:creationId xmlns:a16="http://schemas.microsoft.com/office/drawing/2014/main" id="{2D3BF8C0-DA85-457D-8E03-47E329702E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1" y="3962401"/>
            <a:ext cx="4816475" cy="2640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52" name="TextBox 1">
            <a:extLst>
              <a:ext uri="{FF2B5EF4-FFF2-40B4-BE49-F238E27FC236}">
                <a16:creationId xmlns:a16="http://schemas.microsoft.com/office/drawing/2014/main" id="{2A75E0B4-BE74-43EB-91FB-9EBAC7138A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24400" y="6602413"/>
            <a:ext cx="2979738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200">
                <a:latin typeface="Calibri" panose="020F0502020204030204" pitchFamily="34" charset="0"/>
                <a:cs typeface="Calibri" panose="020F0502020204030204" pitchFamily="34" charset="0"/>
              </a:rPr>
              <a:t>Image credits: uber, extremetech, anandtech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Copyright © 2019, Elsevier Inc. All rights reserved.</a:t>
            </a:r>
            <a:endParaRPr lang="en-AU"/>
          </a:p>
        </p:txBody>
      </p:sp>
      <p:sp>
        <p:nvSpPr>
          <p:cNvPr id="242690" name="Rectangle 2"/>
          <p:cNvSpPr>
            <a:spLocks noGrp="1" noChangeArrowheads="1"/>
          </p:cNvSpPr>
          <p:nvPr>
            <p:ph type="title"/>
          </p:nvPr>
        </p:nvSpPr>
        <p:spPr>
          <a:xfrm>
            <a:off x="2209800" y="297260"/>
            <a:ext cx="8281987" cy="707886"/>
          </a:xfrm>
        </p:spPr>
        <p:txBody>
          <a:bodyPr/>
          <a:lstStyle/>
          <a:p>
            <a:r>
              <a:rPr lang="en-AU" dirty="0"/>
              <a:t>Principles of Computer Design</a:t>
            </a:r>
          </a:p>
        </p:txBody>
      </p:sp>
      <p:sp>
        <p:nvSpPr>
          <p:cNvPr id="2426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1409348"/>
            <a:ext cx="10515600" cy="4767615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dirty="0"/>
              <a:t>Take Advantage of Parallelism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e.g. multiple processors, disks, memory banks, pipelining, multiple functional units</a:t>
            </a:r>
          </a:p>
          <a:p>
            <a:pPr>
              <a:lnSpc>
                <a:spcPct val="90000"/>
              </a:lnSpc>
            </a:pPr>
            <a:r>
              <a:rPr lang="en-US" dirty="0"/>
              <a:t>Principle of Locality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Reuse of data and instructions</a:t>
            </a:r>
          </a:p>
          <a:p>
            <a:pPr>
              <a:lnSpc>
                <a:spcPct val="90000"/>
              </a:lnSpc>
            </a:pPr>
            <a:r>
              <a:rPr lang="en-US" dirty="0"/>
              <a:t>Focus on the Common Case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Amdahl’s Law</a:t>
            </a:r>
          </a:p>
        </p:txBody>
      </p:sp>
      <p:sp>
        <p:nvSpPr>
          <p:cNvPr id="509956" name="Rectangle 4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09958" name="Rectangle 6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09959" name="Rectangle 7"/>
          <p:cNvSpPr>
            <a:spLocks noChangeArrowheads="1"/>
          </p:cNvSpPr>
          <p:nvPr/>
        </p:nvSpPr>
        <p:spPr bwMode="auto">
          <a:xfrm>
            <a:off x="1524001" y="559744"/>
            <a:ext cx="18473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latin typeface="Times New Roman" pitchFamily="18" charset="0"/>
              <a:cs typeface="Arial" pitchFamily="34" charset="0"/>
            </a:endParaRPr>
          </a:p>
        </p:txBody>
      </p:sp>
      <p:sp>
        <p:nvSpPr>
          <p:cNvPr id="509961" name="Rectangle 9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09963" name="Rectangle 11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09965" name="Rectangle 13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47842" name="Rectangle 2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547841" name="Picture 1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247260" y="4481129"/>
            <a:ext cx="5692388" cy="491108"/>
          </a:xfrm>
          <a:prstGeom prst="rect">
            <a:avLst/>
          </a:prstGeom>
          <a:noFill/>
        </p:spPr>
      </p:pic>
      <p:sp>
        <p:nvSpPr>
          <p:cNvPr id="547844" name="Rectangle 4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547843" name="Picture 3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247260" y="5151624"/>
            <a:ext cx="4032447" cy="557802"/>
          </a:xfrm>
          <a:prstGeom prst="rect">
            <a:avLst/>
          </a:prstGeom>
          <a:noFill/>
        </p:spPr>
      </p:pic>
      <p:pic>
        <p:nvPicPr>
          <p:cNvPr id="15362" name="Picture 2">
            <a:extLst>
              <a:ext uri="{FF2B5EF4-FFF2-40B4-BE49-F238E27FC236}">
                <a16:creationId xmlns:a16="http://schemas.microsoft.com/office/drawing/2014/main" id="{4BD58BC6-9F4B-13E9-D380-996C197564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54"/>
          <a:stretch/>
        </p:blipFill>
        <p:spPr bwMode="auto">
          <a:xfrm>
            <a:off x="7172424" y="2381250"/>
            <a:ext cx="4701328" cy="397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Copyright © 2019, Elsevier Inc. All rights reserved.</a:t>
            </a:r>
            <a:endParaRPr lang="en-AU" dirty="0"/>
          </a:p>
        </p:txBody>
      </p:sp>
      <p:sp>
        <p:nvSpPr>
          <p:cNvPr id="242690" name="Rectangle 2"/>
          <p:cNvSpPr>
            <a:spLocks noGrp="1" noChangeArrowheads="1"/>
          </p:cNvSpPr>
          <p:nvPr>
            <p:ph type="title"/>
          </p:nvPr>
        </p:nvSpPr>
        <p:spPr>
          <a:xfrm>
            <a:off x="2135189" y="311382"/>
            <a:ext cx="8281987" cy="707886"/>
          </a:xfrm>
        </p:spPr>
        <p:txBody>
          <a:bodyPr/>
          <a:lstStyle/>
          <a:p>
            <a:r>
              <a:rPr lang="en-AU" dirty="0"/>
              <a:t>Principles of Computer Design</a:t>
            </a:r>
          </a:p>
        </p:txBody>
      </p:sp>
      <p:sp>
        <p:nvSpPr>
          <p:cNvPr id="2426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1139828"/>
            <a:ext cx="10515600" cy="4351338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dirty="0"/>
              <a:t>The Processor Performance Equation</a:t>
            </a:r>
          </a:p>
          <a:p>
            <a:pPr>
              <a:lnSpc>
                <a:spcPct val="90000"/>
              </a:lnSpc>
              <a:buNone/>
            </a:pPr>
            <a:endParaRPr lang="en-US" sz="2400" dirty="0"/>
          </a:p>
        </p:txBody>
      </p:sp>
      <p:sp>
        <p:nvSpPr>
          <p:cNvPr id="509956" name="Rectangle 4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09958" name="Rectangle 6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09959" name="Rectangle 7"/>
          <p:cNvSpPr>
            <a:spLocks noChangeArrowheads="1"/>
          </p:cNvSpPr>
          <p:nvPr/>
        </p:nvSpPr>
        <p:spPr bwMode="auto">
          <a:xfrm>
            <a:off x="1524001" y="559744"/>
            <a:ext cx="18473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latin typeface="Times New Roman" pitchFamily="18" charset="0"/>
              <a:cs typeface="Arial" pitchFamily="34" charset="0"/>
            </a:endParaRPr>
          </a:p>
        </p:txBody>
      </p:sp>
      <p:sp>
        <p:nvSpPr>
          <p:cNvPr id="509961" name="Rectangle 9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09963" name="Rectangle 11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09965" name="Rectangle 13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47842" name="Rectangle 2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47844" name="Rectangle 4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51938" name="Rectangle 2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551937" name="Picture 1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279576" y="1700808"/>
            <a:ext cx="7560840" cy="360040"/>
          </a:xfrm>
          <a:prstGeom prst="rect">
            <a:avLst/>
          </a:prstGeom>
          <a:noFill/>
        </p:spPr>
      </p:pic>
      <p:sp>
        <p:nvSpPr>
          <p:cNvPr id="551940" name="Rectangle 4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551939" name="Picture 3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927649" y="2420889"/>
            <a:ext cx="5415355" cy="674365"/>
          </a:xfrm>
          <a:prstGeom prst="rect">
            <a:avLst/>
          </a:prstGeom>
          <a:noFill/>
        </p:spPr>
      </p:pic>
      <p:sp>
        <p:nvSpPr>
          <p:cNvPr id="551942" name="Rectangle 6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551941" name="Picture 5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431705" y="3501009"/>
            <a:ext cx="4720555" cy="674365"/>
          </a:xfrm>
          <a:prstGeom prst="rect">
            <a:avLst/>
          </a:prstGeom>
          <a:noFill/>
        </p:spPr>
      </p:pic>
      <p:sp>
        <p:nvSpPr>
          <p:cNvPr id="551944" name="Rectangle 8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551943" name="Picture 7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207568" y="4509121"/>
            <a:ext cx="7848872" cy="318197"/>
          </a:xfrm>
          <a:prstGeom prst="rect">
            <a:avLst/>
          </a:prstGeom>
          <a:noFill/>
        </p:spPr>
      </p:pic>
      <p:sp>
        <p:nvSpPr>
          <p:cNvPr id="551946" name="Rectangle 10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551945" name="Picture 9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999657" y="5229200"/>
            <a:ext cx="6086061" cy="55892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Copyright © 2019, Elsevier Inc. All rights reserved.</a:t>
            </a:r>
            <a:endParaRPr lang="en-AU" dirty="0"/>
          </a:p>
        </p:txBody>
      </p:sp>
      <p:sp>
        <p:nvSpPr>
          <p:cNvPr id="242690" name="Rectangle 2"/>
          <p:cNvSpPr>
            <a:spLocks noGrp="1" noChangeArrowheads="1"/>
          </p:cNvSpPr>
          <p:nvPr>
            <p:ph type="title"/>
          </p:nvPr>
        </p:nvSpPr>
        <p:spPr>
          <a:xfrm>
            <a:off x="2209800" y="327094"/>
            <a:ext cx="8281987" cy="707886"/>
          </a:xfrm>
        </p:spPr>
        <p:txBody>
          <a:bodyPr/>
          <a:lstStyle/>
          <a:p>
            <a:r>
              <a:rPr lang="en-AU" dirty="0"/>
              <a:t>Principles of Computer Design</a:t>
            </a:r>
          </a:p>
        </p:txBody>
      </p:sp>
      <p:sp>
        <p:nvSpPr>
          <p:cNvPr id="509956" name="Rectangle 4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09958" name="Rectangle 6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09959" name="Rectangle 7"/>
          <p:cNvSpPr>
            <a:spLocks noChangeArrowheads="1"/>
          </p:cNvSpPr>
          <p:nvPr/>
        </p:nvSpPr>
        <p:spPr bwMode="auto">
          <a:xfrm>
            <a:off x="1524001" y="559744"/>
            <a:ext cx="18473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latin typeface="Times New Roman" pitchFamily="18" charset="0"/>
              <a:cs typeface="Arial" pitchFamily="34" charset="0"/>
            </a:endParaRPr>
          </a:p>
        </p:txBody>
      </p:sp>
      <p:sp>
        <p:nvSpPr>
          <p:cNvPr id="509961" name="Rectangle 9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09963" name="Rectangle 11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09965" name="Rectangle 13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47842" name="Rectangle 2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47844" name="Rectangle 4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51938" name="Rectangle 2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51940" name="Rectangle 4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51942" name="Rectangle 6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51944" name="Rectangle 8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51946" name="Rectangle 10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53986" name="Rectangle 2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553985" name="Picture 1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524001" y="1966296"/>
            <a:ext cx="3669966" cy="870198"/>
          </a:xfrm>
          <a:prstGeom prst="rect">
            <a:avLst/>
          </a:prstGeom>
          <a:noFill/>
        </p:spPr>
      </p:pic>
      <p:sp>
        <p:nvSpPr>
          <p:cNvPr id="26" name="Content Placeholder 25"/>
          <p:cNvSpPr>
            <a:spLocks noGrp="1"/>
          </p:cNvSpPr>
          <p:nvPr>
            <p:ph idx="1"/>
          </p:nvPr>
        </p:nvSpPr>
        <p:spPr>
          <a:xfrm>
            <a:off x="838200" y="1358153"/>
            <a:ext cx="10515600" cy="4818810"/>
          </a:xfrm>
        </p:spPr>
        <p:txBody>
          <a:bodyPr/>
          <a:lstStyle/>
          <a:p>
            <a:r>
              <a:rPr lang="en-US" dirty="0"/>
              <a:t>Different instruction types having different CPIs</a:t>
            </a:r>
          </a:p>
        </p:txBody>
      </p:sp>
      <p:sp>
        <p:nvSpPr>
          <p:cNvPr id="553988" name="Rectangle 4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553987" name="Picture 3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524001" y="3306091"/>
            <a:ext cx="5091475" cy="84581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Copyright © 2019, Elsevier Inc. All rights reserved.</a:t>
            </a:r>
            <a:endParaRPr lang="en-AU" dirty="0"/>
          </a:p>
        </p:txBody>
      </p:sp>
      <p:sp>
        <p:nvSpPr>
          <p:cNvPr id="242690" name="Rectangle 2"/>
          <p:cNvSpPr>
            <a:spLocks noGrp="1" noChangeArrowheads="1"/>
          </p:cNvSpPr>
          <p:nvPr>
            <p:ph type="title"/>
          </p:nvPr>
        </p:nvSpPr>
        <p:spPr>
          <a:xfrm>
            <a:off x="1955006" y="361688"/>
            <a:ext cx="8281987" cy="707886"/>
          </a:xfrm>
        </p:spPr>
        <p:txBody>
          <a:bodyPr/>
          <a:lstStyle/>
          <a:p>
            <a:r>
              <a:rPr lang="en-AU" dirty="0"/>
              <a:t>Principles of Computer Design</a:t>
            </a:r>
          </a:p>
        </p:txBody>
      </p:sp>
      <p:sp>
        <p:nvSpPr>
          <p:cNvPr id="509956" name="Rectangle 4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09958" name="Rectangle 6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09959" name="Rectangle 7"/>
          <p:cNvSpPr>
            <a:spLocks noChangeArrowheads="1"/>
          </p:cNvSpPr>
          <p:nvPr/>
        </p:nvSpPr>
        <p:spPr bwMode="auto">
          <a:xfrm>
            <a:off x="1524001" y="559744"/>
            <a:ext cx="18473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latin typeface="Times New Roman" pitchFamily="18" charset="0"/>
              <a:cs typeface="Arial" pitchFamily="34" charset="0"/>
            </a:endParaRPr>
          </a:p>
        </p:txBody>
      </p:sp>
      <p:sp>
        <p:nvSpPr>
          <p:cNvPr id="509961" name="Rectangle 9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09963" name="Rectangle 11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09965" name="Rectangle 13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47842" name="Rectangle 2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47844" name="Rectangle 4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51938" name="Rectangle 2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51940" name="Rectangle 4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51942" name="Rectangle 6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51944" name="Rectangle 8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51946" name="Rectangle 10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53986" name="Rectangle 2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553985" name="Picture 1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151784" y="2708920"/>
            <a:ext cx="3669966" cy="870198"/>
          </a:xfrm>
          <a:prstGeom prst="rect">
            <a:avLst/>
          </a:prstGeom>
          <a:noFill/>
        </p:spPr>
      </p:pic>
      <p:sp>
        <p:nvSpPr>
          <p:cNvPr id="26" name="Content Placeholder 2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Different instruction types having different CPIs</a:t>
            </a:r>
          </a:p>
        </p:txBody>
      </p:sp>
      <p:sp>
        <p:nvSpPr>
          <p:cNvPr id="553988" name="Rectangle 4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553987" name="Picture 3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503713" y="4077073"/>
            <a:ext cx="5091475" cy="84581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Fallacies and Pitfalls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57459"/>
            <a:ext cx="10515600" cy="4543643"/>
          </a:xfrm>
        </p:spPr>
        <p:txBody>
          <a:bodyPr>
            <a:normAutofit/>
          </a:bodyPr>
          <a:lstStyle/>
          <a:p>
            <a:r>
              <a:rPr lang="en-US" sz="3200" dirty="0"/>
              <a:t>All exponential laws must come to an end</a:t>
            </a:r>
          </a:p>
          <a:p>
            <a:pPr lvl="1"/>
            <a:r>
              <a:rPr lang="en-US" sz="2800" dirty="0"/>
              <a:t>Dennard scaling (constant power density)</a:t>
            </a:r>
          </a:p>
          <a:p>
            <a:pPr lvl="2"/>
            <a:r>
              <a:rPr lang="en-US" sz="2400" dirty="0"/>
              <a:t>Stopped by threshold voltage</a:t>
            </a:r>
          </a:p>
          <a:p>
            <a:pPr lvl="1"/>
            <a:r>
              <a:rPr lang="en-US" sz="2800" dirty="0"/>
              <a:t>Disk capacity</a:t>
            </a:r>
          </a:p>
          <a:p>
            <a:pPr lvl="2"/>
            <a:r>
              <a:rPr lang="en-US" sz="2400" dirty="0"/>
              <a:t>30-100% per year to 5% per year</a:t>
            </a:r>
          </a:p>
          <a:p>
            <a:pPr lvl="1"/>
            <a:r>
              <a:rPr lang="en-US" sz="2800" dirty="0"/>
              <a:t>Moore’s Law</a:t>
            </a:r>
          </a:p>
          <a:p>
            <a:pPr lvl="2"/>
            <a:r>
              <a:rPr lang="en-US" sz="2400" dirty="0"/>
              <a:t>Most visible with DRAM capacity</a:t>
            </a:r>
          </a:p>
          <a:p>
            <a:pPr lvl="2"/>
            <a:r>
              <a:rPr lang="en-US" sz="2400" dirty="0"/>
              <a:t>ITRS disbanded</a:t>
            </a:r>
          </a:p>
          <a:p>
            <a:pPr lvl="2"/>
            <a:r>
              <a:rPr lang="en-US" sz="2400" dirty="0"/>
              <a:t>Only four foundries left producing state-of-the-art logic chips</a:t>
            </a:r>
          </a:p>
          <a:p>
            <a:pPr lvl="2"/>
            <a:r>
              <a:rPr lang="en-US" sz="2400" dirty="0"/>
              <a:t>11 nm, 3 nm might be the limit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Copyright © 2019, Elsevier Inc. All rights reserved.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3096247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Fallacies and Pitfalls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Microprocessors are a silver bullet</a:t>
            </a:r>
          </a:p>
          <a:p>
            <a:pPr lvl="1"/>
            <a:r>
              <a:rPr lang="en-US" sz="2800" dirty="0"/>
              <a:t>Performance is now a programmer’s burden</a:t>
            </a:r>
          </a:p>
          <a:p>
            <a:r>
              <a:rPr lang="en-US" sz="3200" dirty="0"/>
              <a:t>Falling prey to Amdahl’s Law</a:t>
            </a:r>
          </a:p>
          <a:p>
            <a:r>
              <a:rPr lang="en-US" sz="3200" dirty="0"/>
              <a:t>A single point of failure</a:t>
            </a:r>
          </a:p>
          <a:p>
            <a:r>
              <a:rPr lang="en-US" sz="3200" dirty="0"/>
              <a:t>Hardware enhancements that increase performance also improve energy efficiency, or are at worst energy neutral</a:t>
            </a:r>
          </a:p>
          <a:p>
            <a:r>
              <a:rPr lang="en-US" sz="3200" dirty="0"/>
              <a:t>Benchmarks remain valid indefinitely</a:t>
            </a:r>
          </a:p>
          <a:p>
            <a:pPr lvl="1"/>
            <a:r>
              <a:rPr lang="en-US" sz="2800" dirty="0"/>
              <a:t>Compiler optimizations target benchmarks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Copyright © 2019, Elsevier Inc. All rights reserved.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5821057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ABCED0-9D19-67A2-A419-51FC530B6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History of Computer Technology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DF6283-E370-7CC5-AEA2-E4A059B521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3074" name="Picture 2" descr="Pin page">
            <a:extLst>
              <a:ext uri="{FF2B5EF4-FFF2-40B4-BE49-F238E27FC236}">
                <a16:creationId xmlns:a16="http://schemas.microsoft.com/office/drawing/2014/main" id="{19F4233B-CD20-06BB-5E02-BF9F55B20A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83401"/>
            <a:ext cx="12192000" cy="6084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59787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Number Placeholder 3">
            <a:extLst>
              <a:ext uri="{FF2B5EF4-FFF2-40B4-BE49-F238E27FC236}">
                <a16:creationId xmlns:a16="http://schemas.microsoft.com/office/drawing/2014/main" id="{18B93A54-2DA5-4684-9367-09ACCDE8A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BE153EC-0AC4-40AD-B57E-9D069F7AD51B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30</a:t>
            </a:fld>
            <a:endParaRPr lang="en-US" altLang="en-US" sz="1400"/>
          </a:p>
        </p:txBody>
      </p:sp>
      <p:sp>
        <p:nvSpPr>
          <p:cNvPr id="5124" name="Line 3">
            <a:extLst>
              <a:ext uri="{FF2B5EF4-FFF2-40B4-BE49-F238E27FC236}">
                <a16:creationId xmlns:a16="http://schemas.microsoft.com/office/drawing/2014/main" id="{F3229D7E-10B1-40AB-B0BC-01B796B1BFE2}"/>
              </a:ext>
            </a:extLst>
          </p:cNvPr>
          <p:cNvSpPr>
            <a:spLocks noChangeShapeType="1"/>
          </p:cNvSpPr>
          <p:nvPr/>
        </p:nvSpPr>
        <p:spPr bwMode="auto">
          <a:xfrm>
            <a:off x="1905000" y="1143000"/>
            <a:ext cx="83058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25" name="Text Box 4">
            <a:extLst>
              <a:ext uri="{FF2B5EF4-FFF2-40B4-BE49-F238E27FC236}">
                <a16:creationId xmlns:a16="http://schemas.microsoft.com/office/drawing/2014/main" id="{2EF3F398-B10E-4645-A711-904F2D748F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1434" y="1283743"/>
            <a:ext cx="11025352" cy="53245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CC0000"/>
              </a:buClr>
              <a:buNone/>
            </a:pP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Modern trends:</a:t>
            </a:r>
          </a:p>
          <a:p>
            <a:pPr marL="342900" indent="-342900">
              <a:spcBef>
                <a:spcPct val="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alt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Clock speed improvements are slowing (power constraints)</a:t>
            </a:r>
          </a:p>
          <a:p>
            <a:pPr marL="342900" indent="-342900">
              <a:spcBef>
                <a:spcPct val="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alt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Difficult to further optimize a single core for performance</a:t>
            </a:r>
          </a:p>
          <a:p>
            <a:pPr marL="342900" indent="-342900">
              <a:spcBef>
                <a:spcPct val="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alt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Multi-cores: each new processor generation will accommodate more cores</a:t>
            </a:r>
          </a:p>
          <a:p>
            <a:pPr marL="342900" indent="-342900">
              <a:spcBef>
                <a:spcPct val="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alt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Need better programming models and efficient execution for multi-threaded applications</a:t>
            </a:r>
          </a:p>
          <a:p>
            <a:pPr marL="342900" indent="-342900">
              <a:spcBef>
                <a:spcPct val="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alt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Need better memory hierarchies</a:t>
            </a:r>
          </a:p>
          <a:p>
            <a:pPr marL="342900" indent="-342900">
              <a:spcBef>
                <a:spcPct val="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alt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Need greater energy efficiency</a:t>
            </a:r>
          </a:p>
          <a:p>
            <a:pPr marL="342900" indent="-342900">
              <a:spcBef>
                <a:spcPct val="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alt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Reduced data movement</a:t>
            </a:r>
          </a:p>
          <a:p>
            <a:pPr marL="342900" indent="-342900">
              <a:spcBef>
                <a:spcPct val="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alt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Emergence of new metrics: security, reliability</a:t>
            </a:r>
          </a:p>
          <a:p>
            <a:pPr marL="342900" indent="-342900">
              <a:spcBef>
                <a:spcPct val="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alt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Emergence of new workloads: ML, graphs, genomics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479955-8951-28DA-5F0E-1925EDAB2F7D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Where Are We Headed?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9832A7B-17DE-A49A-0D98-B172644510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24BE87F-5B1E-B127-DCFD-1E4D4821757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37D3DD-0AB3-4F16-99FA-6262B2B4036D}" type="slidenum">
              <a:rPr lang="en-MY" smtClean="0"/>
              <a:t>31</a:t>
            </a:fld>
            <a:endParaRPr lang="en-MY"/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1EC0F348-2D30-7AC1-3CE0-4197AE9882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5188" y="3429000"/>
            <a:ext cx="5327003" cy="400892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851558A9-F831-677E-BB04-1C0F9AD971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5089" y="2894401"/>
            <a:ext cx="5327003" cy="400892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FCCD5C17-9FCF-9090-0510-5284D0FCF1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5563" y="2684422"/>
            <a:ext cx="3612283" cy="1221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7750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Slide Number Placeholder 3">
            <a:extLst>
              <a:ext uri="{FF2B5EF4-FFF2-40B4-BE49-F238E27FC236}">
                <a16:creationId xmlns:a16="http://schemas.microsoft.com/office/drawing/2014/main" id="{11BB3151-A5FA-4BBA-A506-7332A15EC3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BACAF17F-6BA0-4B35-87FE-87D92647BD61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4</a:t>
            </a:fld>
            <a:endParaRPr lang="en-US" altLang="en-US" sz="1400"/>
          </a:p>
        </p:txBody>
      </p:sp>
      <p:sp>
        <p:nvSpPr>
          <p:cNvPr id="13315" name="Text Box 2">
            <a:extLst>
              <a:ext uri="{FF2B5EF4-FFF2-40B4-BE49-F238E27FC236}">
                <a16:creationId xmlns:a16="http://schemas.microsoft.com/office/drawing/2014/main" id="{CB53961E-B431-47DA-8C75-048C2BA0E2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65326" y="396876"/>
            <a:ext cx="666682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Historical Microprocessor Performance</a:t>
            </a:r>
          </a:p>
        </p:txBody>
      </p:sp>
      <p:sp>
        <p:nvSpPr>
          <p:cNvPr id="13316" name="Line 3">
            <a:extLst>
              <a:ext uri="{FF2B5EF4-FFF2-40B4-BE49-F238E27FC236}">
                <a16:creationId xmlns:a16="http://schemas.microsoft.com/office/drawing/2014/main" id="{D61FF1A6-A68C-418B-B9FE-C90BF9533AC0}"/>
              </a:ext>
            </a:extLst>
          </p:cNvPr>
          <p:cNvSpPr>
            <a:spLocks noChangeShapeType="1"/>
          </p:cNvSpPr>
          <p:nvPr/>
        </p:nvSpPr>
        <p:spPr bwMode="auto">
          <a:xfrm>
            <a:off x="1905000" y="1143000"/>
            <a:ext cx="83058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13317" name="Picture 3">
            <a:extLst>
              <a:ext uri="{FF2B5EF4-FFF2-40B4-BE49-F238E27FC236}">
                <a16:creationId xmlns:a16="http://schemas.microsoft.com/office/drawing/2014/main" id="{F7F97EE0-8884-4FE5-8BB5-F272DFB384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3388" y="1196976"/>
            <a:ext cx="8724900" cy="475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8" name="TextBox 7">
            <a:extLst>
              <a:ext uri="{FF2B5EF4-FFF2-40B4-BE49-F238E27FC236}">
                <a16:creationId xmlns:a16="http://schemas.microsoft.com/office/drawing/2014/main" id="{2DD9960D-8829-49F0-A463-E46DBC458E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43800" y="6324600"/>
            <a:ext cx="2198688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>
                <a:latin typeface="Arial" panose="020B0604020202020204" pitchFamily="34" charset="0"/>
              </a:rPr>
              <a:t>Source: H&amp;P textbook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Copyright © 2019, Elsevier Inc. All rights reserved.</a:t>
            </a:r>
            <a:endParaRPr lang="en-AU"/>
          </a:p>
        </p:txBody>
      </p:sp>
      <p:sp>
        <p:nvSpPr>
          <p:cNvPr id="2426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Classes of Computers</a:t>
            </a:r>
            <a:endParaRPr lang="en-AU" dirty="0"/>
          </a:p>
        </p:txBody>
      </p:sp>
      <p:sp>
        <p:nvSpPr>
          <p:cNvPr id="2426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90000"/>
              </a:lnSpc>
            </a:pPr>
            <a:r>
              <a:rPr lang="en-US" sz="2400" dirty="0"/>
              <a:t>Personal Mobile Device (PMD)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e.g. start phones, tablet computers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Emphasis on energy efficiency and real-time</a:t>
            </a:r>
          </a:p>
          <a:p>
            <a:pPr>
              <a:lnSpc>
                <a:spcPct val="90000"/>
              </a:lnSpc>
            </a:pPr>
            <a:r>
              <a:rPr lang="en-US" sz="2400" dirty="0"/>
              <a:t>Desktop Computing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Emphasis on price-performance</a:t>
            </a:r>
          </a:p>
          <a:p>
            <a:pPr>
              <a:lnSpc>
                <a:spcPct val="90000"/>
              </a:lnSpc>
            </a:pPr>
            <a:r>
              <a:rPr lang="en-US" sz="2400" dirty="0"/>
              <a:t>Servers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Emphasis on availability, scalability, throughput</a:t>
            </a:r>
          </a:p>
          <a:p>
            <a:pPr>
              <a:lnSpc>
                <a:spcPct val="90000"/>
              </a:lnSpc>
            </a:pPr>
            <a:r>
              <a:rPr lang="en-US" sz="2400" dirty="0"/>
              <a:t>Clusters / Warehouse Scale Computers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Used for “Software as a Service (</a:t>
            </a:r>
            <a:r>
              <a:rPr lang="en-US" sz="2000" dirty="0" err="1"/>
              <a:t>SaaS</a:t>
            </a:r>
            <a:r>
              <a:rPr lang="en-US" sz="2000" dirty="0"/>
              <a:t>)”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Emphasis on availability and price-performance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Sub-class:  Supercomputers, emphasis:  floating-point performance and fast internal networks</a:t>
            </a:r>
          </a:p>
          <a:p>
            <a:pPr>
              <a:lnSpc>
                <a:spcPct val="90000"/>
              </a:lnSpc>
            </a:pPr>
            <a:r>
              <a:rPr lang="en-US" sz="2400" dirty="0"/>
              <a:t>Internet of Things/Embedded Computers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Emphasis:  price</a:t>
            </a:r>
          </a:p>
        </p:txBody>
      </p:sp>
      <p:pic>
        <p:nvPicPr>
          <p:cNvPr id="4098" name="Picture 2" descr="Types of Computers | 2.9K plays | Quizizz">
            <a:extLst>
              <a:ext uri="{FF2B5EF4-FFF2-40B4-BE49-F238E27FC236}">
                <a16:creationId xmlns:a16="http://schemas.microsoft.com/office/drawing/2014/main" id="{9037FAE2-EA9F-FEA6-A2BE-88FDEED995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8430" y="1866622"/>
            <a:ext cx="4264712" cy="3124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42 years of microprocessor trend data [96], [57], [63]">
            <a:extLst>
              <a:ext uri="{FF2B5EF4-FFF2-40B4-BE49-F238E27FC236}">
                <a16:creationId xmlns:a16="http://schemas.microsoft.com/office/drawing/2014/main" id="{3F46D0B3-A512-7009-4E35-BE2D0D1250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85980"/>
            <a:ext cx="11933694" cy="6284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13591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Number Placeholder 3">
            <a:extLst>
              <a:ext uri="{FF2B5EF4-FFF2-40B4-BE49-F238E27FC236}">
                <a16:creationId xmlns:a16="http://schemas.microsoft.com/office/drawing/2014/main" id="{31BF2FEA-F08F-42C4-A34E-45CFDCD72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6552986-10FD-4BD5-AA17-A3C9273B5C36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7</a:t>
            </a:fld>
            <a:endParaRPr lang="en-US" altLang="en-US" sz="1400"/>
          </a:p>
        </p:txBody>
      </p:sp>
      <p:sp>
        <p:nvSpPr>
          <p:cNvPr id="21507" name="Text Box 2">
            <a:extLst>
              <a:ext uri="{FF2B5EF4-FFF2-40B4-BE49-F238E27FC236}">
                <a16:creationId xmlns:a16="http://schemas.microsoft.com/office/drawing/2014/main" id="{3CE8C529-E15A-4DFC-B147-74D591ADE9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65326" y="396876"/>
            <a:ext cx="4980659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dirty="0">
                <a:solidFill>
                  <a:srgbClr val="CC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Processor Technology Trends</a:t>
            </a:r>
          </a:p>
        </p:txBody>
      </p:sp>
      <p:sp>
        <p:nvSpPr>
          <p:cNvPr id="21508" name="Line 3">
            <a:extLst>
              <a:ext uri="{FF2B5EF4-FFF2-40B4-BE49-F238E27FC236}">
                <a16:creationId xmlns:a16="http://schemas.microsoft.com/office/drawing/2014/main" id="{F8F2CFF8-A792-4EE1-9E2F-9BEA2CE54EED}"/>
              </a:ext>
            </a:extLst>
          </p:cNvPr>
          <p:cNvSpPr>
            <a:spLocks noChangeShapeType="1"/>
          </p:cNvSpPr>
          <p:nvPr/>
        </p:nvSpPr>
        <p:spPr bwMode="auto">
          <a:xfrm>
            <a:off x="1905000" y="1143000"/>
            <a:ext cx="83058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09" name="Text Box 4">
            <a:extLst>
              <a:ext uri="{FF2B5EF4-FFF2-40B4-BE49-F238E27FC236}">
                <a16:creationId xmlns:a16="http://schemas.microsoft.com/office/drawing/2014/main" id="{8AB74D6D-2C78-4212-B387-04B8659F3A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416" y="1563689"/>
            <a:ext cx="11392930" cy="52014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CC0000"/>
              </a:buClr>
            </a:pPr>
            <a:r>
              <a:rPr lang="en-US" alt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Transistor density increases by 35% per year and die size</a:t>
            </a:r>
          </a:p>
          <a:p>
            <a:pPr eaLnBrk="1" hangingPunct="1">
              <a:spcBef>
                <a:spcPct val="0"/>
              </a:spcBef>
              <a:buClr>
                <a:srgbClr val="CC0000"/>
              </a:buClr>
              <a:buFontTx/>
              <a:buNone/>
            </a:pPr>
            <a:r>
              <a:rPr lang="en-US" alt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  increases by 10-20% per year… more functionality</a:t>
            </a:r>
          </a:p>
          <a:p>
            <a:pPr eaLnBrk="1" hangingPunct="1">
              <a:spcBef>
                <a:spcPct val="0"/>
              </a:spcBef>
              <a:buClr>
                <a:srgbClr val="CC0000"/>
              </a:buClr>
              <a:buFontTx/>
              <a:buNone/>
            </a:pPr>
            <a:endParaRPr lang="en-US" alt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eaLnBrk="1" hangingPunct="1">
              <a:spcBef>
                <a:spcPct val="0"/>
              </a:spcBef>
              <a:buClr>
                <a:srgbClr val="CC0000"/>
              </a:buClr>
            </a:pPr>
            <a:r>
              <a:rPr lang="en-US" alt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Transistor speed improves linearly with size (complex </a:t>
            </a:r>
          </a:p>
          <a:p>
            <a:pPr eaLnBrk="1" hangingPunct="1">
              <a:spcBef>
                <a:spcPct val="0"/>
              </a:spcBef>
              <a:buClr>
                <a:srgbClr val="CC0000"/>
              </a:buClr>
              <a:buFontTx/>
              <a:buNone/>
            </a:pPr>
            <a:r>
              <a:rPr lang="en-US" alt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  equation involving voltages, resistances, capacitances)</a:t>
            </a:r>
          </a:p>
          <a:p>
            <a:pPr eaLnBrk="1" hangingPunct="1">
              <a:spcBef>
                <a:spcPct val="0"/>
              </a:spcBef>
              <a:buClr>
                <a:srgbClr val="CC0000"/>
              </a:buClr>
              <a:buFontTx/>
              <a:buNone/>
            </a:pPr>
            <a:r>
              <a:rPr lang="en-US" alt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</a:p>
          <a:p>
            <a:pPr eaLnBrk="1" hangingPunct="1">
              <a:spcBef>
                <a:spcPct val="0"/>
              </a:spcBef>
              <a:buClr>
                <a:srgbClr val="CC0000"/>
              </a:buClr>
            </a:pPr>
            <a:r>
              <a:rPr lang="en-US" alt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Wire delays do not scale down at the same rate as logic delays</a:t>
            </a:r>
          </a:p>
          <a:p>
            <a:pPr eaLnBrk="1" hangingPunct="1">
              <a:spcBef>
                <a:spcPct val="0"/>
              </a:spcBef>
              <a:buClr>
                <a:srgbClr val="CC0000"/>
              </a:buClr>
              <a:buFontTx/>
              <a:buNone/>
            </a:pPr>
            <a:endParaRPr lang="en-US" alt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eaLnBrk="1" hangingPunct="1">
              <a:spcBef>
                <a:spcPct val="0"/>
              </a:spcBef>
              <a:buClr>
                <a:srgbClr val="CC0000"/>
              </a:buClr>
            </a:pPr>
            <a:r>
              <a:rPr lang="en-US" alt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The power wall:  it is not possible to consistently run at</a:t>
            </a:r>
          </a:p>
          <a:p>
            <a:pPr eaLnBrk="1" hangingPunct="1">
              <a:spcBef>
                <a:spcPct val="0"/>
              </a:spcBef>
              <a:buClr>
                <a:srgbClr val="CC0000"/>
              </a:buClr>
              <a:buFontTx/>
              <a:buNone/>
            </a:pPr>
            <a:r>
              <a:rPr lang="en-US" alt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  higher frequencies without hitting power/thermal limits;</a:t>
            </a:r>
          </a:p>
          <a:p>
            <a:pPr eaLnBrk="1" hangingPunct="1">
              <a:spcBef>
                <a:spcPct val="0"/>
              </a:spcBef>
              <a:buClr>
                <a:srgbClr val="CC0000"/>
              </a:buClr>
              <a:buNone/>
            </a:pPr>
            <a:r>
              <a:rPr lang="en-US" alt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  fancy cooling required beyond ~150W</a:t>
            </a:r>
          </a:p>
          <a:p>
            <a:pPr eaLnBrk="1" hangingPunct="1">
              <a:spcBef>
                <a:spcPct val="0"/>
              </a:spcBef>
              <a:buClr>
                <a:srgbClr val="CC0000"/>
              </a:buClr>
              <a:buFontTx/>
              <a:buNone/>
            </a:pPr>
            <a:r>
              <a:rPr lang="en-US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9633133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EF6AF047-57FA-9DD2-5BB6-F8CAF0D6A4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575" y="914400"/>
            <a:ext cx="10610850" cy="594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51938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Technology trends for the number of transistors, CPU speed, power requirements and ILP. These motivate the increasing number of sockets, materializing in very powerful teraflop devices in many hybrid configurations. ">
            <a:extLst>
              <a:ext uri="{FF2B5EF4-FFF2-40B4-BE49-F238E27FC236}">
                <a16:creationId xmlns:a16="http://schemas.microsoft.com/office/drawing/2014/main" id="{4C9567BE-1228-73CD-FEDB-9983860949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500" y="228600"/>
            <a:ext cx="11493500" cy="640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66677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6C1D35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6C3636"/>
      </a:accent6>
      <a:hlink>
        <a:srgbClr val="CC9900"/>
      </a:hlink>
      <a:folHlink>
        <a:srgbClr val="96A9A9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7670</TotalTime>
  <Words>1542</Words>
  <Application>Microsoft Macintosh PowerPoint</Application>
  <PresentationFormat>Widescreen</PresentationFormat>
  <Paragraphs>282</Paragraphs>
  <Slides>31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6" baseType="lpstr">
      <vt:lpstr>Arial</vt:lpstr>
      <vt:lpstr>Calibri</vt:lpstr>
      <vt:lpstr>Montserrat Semi</vt:lpstr>
      <vt:lpstr>Times New Roman</vt:lpstr>
      <vt:lpstr>Office Theme</vt:lpstr>
      <vt:lpstr>PowerPoint Presentation</vt:lpstr>
      <vt:lpstr>Computer Technology</vt:lpstr>
      <vt:lpstr>History of Computer Technology</vt:lpstr>
      <vt:lpstr>PowerPoint Presentation</vt:lpstr>
      <vt:lpstr>Classes of Computers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Defining Computer Architecture</vt:lpstr>
      <vt:lpstr>Trends in Technology</vt:lpstr>
      <vt:lpstr>Bandwidth and Latency</vt:lpstr>
      <vt:lpstr>PowerPoint Presentation</vt:lpstr>
      <vt:lpstr>Transistors and Wires</vt:lpstr>
      <vt:lpstr>Power and Energy</vt:lpstr>
      <vt:lpstr>PowerPoint Presentation</vt:lpstr>
      <vt:lpstr>Reducing Power</vt:lpstr>
      <vt:lpstr>PowerPoint Presentation</vt:lpstr>
      <vt:lpstr>Integrated Circuit Cost</vt:lpstr>
      <vt:lpstr>PowerPoint Presentation</vt:lpstr>
      <vt:lpstr>Principles of Computer Design</vt:lpstr>
      <vt:lpstr>Principles of Computer Design</vt:lpstr>
      <vt:lpstr>Principles of Computer Design</vt:lpstr>
      <vt:lpstr>Principles of Computer Design</vt:lpstr>
      <vt:lpstr>Fallacies and Pitfalls</vt:lpstr>
      <vt:lpstr>Fallacies and Pitfalls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NUR AMALINA BINTI HAMIDI</dc:creator>
  <cp:lastModifiedBy>MOHD SHAHIZAN BIN OTHMAN</cp:lastModifiedBy>
  <cp:revision>55</cp:revision>
  <dcterms:created xsi:type="dcterms:W3CDTF">2023-12-31T03:09:43Z</dcterms:created>
  <dcterms:modified xsi:type="dcterms:W3CDTF">2024-10-18T11:24:57Z</dcterms:modified>
</cp:coreProperties>
</file>